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6"/>
  </p:notesMasterIdLst>
  <p:sldIdLst>
    <p:sldId id="256" r:id="rId2"/>
    <p:sldId id="290" r:id="rId3"/>
    <p:sldId id="303" r:id="rId4"/>
    <p:sldId id="257" r:id="rId5"/>
    <p:sldId id="267" r:id="rId6"/>
    <p:sldId id="268" r:id="rId7"/>
    <p:sldId id="289" r:id="rId8"/>
    <p:sldId id="284" r:id="rId9"/>
    <p:sldId id="295" r:id="rId10"/>
    <p:sldId id="294" r:id="rId11"/>
    <p:sldId id="285" r:id="rId12"/>
    <p:sldId id="286" r:id="rId13"/>
    <p:sldId id="288" r:id="rId14"/>
    <p:sldId id="258" r:id="rId15"/>
    <p:sldId id="259" r:id="rId16"/>
    <p:sldId id="299" r:id="rId17"/>
    <p:sldId id="298" r:id="rId18"/>
    <p:sldId id="309" r:id="rId19"/>
    <p:sldId id="310" r:id="rId20"/>
    <p:sldId id="311" r:id="rId21"/>
    <p:sldId id="306" r:id="rId22"/>
    <p:sldId id="307" r:id="rId23"/>
    <p:sldId id="308" r:id="rId24"/>
    <p:sldId id="300" r:id="rId25"/>
    <p:sldId id="266" r:id="rId26"/>
    <p:sldId id="261" r:id="rId27"/>
    <p:sldId id="272" r:id="rId28"/>
    <p:sldId id="304" r:id="rId29"/>
    <p:sldId id="276" r:id="rId30"/>
    <p:sldId id="273" r:id="rId31"/>
    <p:sldId id="275" r:id="rId32"/>
    <p:sldId id="278" r:id="rId33"/>
    <p:sldId id="279" r:id="rId34"/>
    <p:sldId id="280" r:id="rId35"/>
    <p:sldId id="281" r:id="rId36"/>
    <p:sldId id="305" r:id="rId37"/>
    <p:sldId id="301" r:id="rId38"/>
    <p:sldId id="262" r:id="rId39"/>
    <p:sldId id="264" r:id="rId40"/>
    <p:sldId id="287" r:id="rId41"/>
    <p:sldId id="265" r:id="rId42"/>
    <p:sldId id="271" r:id="rId43"/>
    <p:sldId id="270" r:id="rId44"/>
    <p:sldId id="30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1558" autoAdjust="0"/>
  </p:normalViewPr>
  <p:slideViewPr>
    <p:cSldViewPr>
      <p:cViewPr varScale="1">
        <p:scale>
          <a:sx n="35" d="100"/>
          <a:sy n="35" d="100"/>
        </p:scale>
        <p:origin x="-3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1C4D4-6B4E-44D3-BBD7-181CF3BEF130}" type="datetimeFigureOut">
              <a:rPr lang="en-US" smtClean="0"/>
              <a:pPr/>
              <a:t>11/17/2009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4E88C9-DC51-4B82-9055-01262E2D84B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objective of this work was to develop tools to automatically computer the semantic similarity between two concepts in the biomedical domain using measures originally developed for general English</a:t>
            </a:r>
          </a:p>
          <a:p>
            <a:endParaRPr lang="en-US" baseline="0" dirty="0" smtClean="0"/>
          </a:p>
          <a:p>
            <a:r>
              <a:rPr lang="en-US" baseline="0" dirty="0" smtClean="0"/>
              <a:t>We obtain these biomedical concepts from the Unified Medical Language System UMLS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MRHIER</a:t>
            </a:r>
            <a:r>
              <a:rPr lang="en-US" baseline="0" dirty="0" smtClean="0"/>
              <a:t> contains the full path to root relations between the AUI for each of the different sources</a:t>
            </a:r>
          </a:p>
          <a:p>
            <a:endParaRPr lang="en-US" baseline="0" dirty="0" smtClean="0"/>
          </a:p>
          <a:p>
            <a:r>
              <a:rPr lang="en-US" baseline="0" dirty="0" smtClean="0"/>
              <a:t>MRREL contains the pairwise relations between the CUIs derived from these sources. </a:t>
            </a:r>
          </a:p>
          <a:p>
            <a:endParaRPr lang="en-US" baseline="0" dirty="0" smtClean="0"/>
          </a:p>
          <a:p>
            <a:r>
              <a:rPr lang="en-US" baseline="0" dirty="0" smtClean="0"/>
              <a:t>	These relations are labeled PAR/CHD relations in MRREL</a:t>
            </a:r>
          </a:p>
          <a:p>
            <a:endParaRPr lang="en-US" baseline="0" dirty="0" smtClean="0"/>
          </a:p>
          <a:p>
            <a:r>
              <a:rPr lang="en-US" baseline="0" dirty="0" smtClean="0"/>
              <a:t>MRREL contains other types of relations  - the two considered hierarchical in the literature are the PAR/CHD relations and the RB/RN (broader or narrower)</a:t>
            </a:r>
          </a:p>
          <a:p>
            <a:endParaRPr lang="en-US" baseline="0" dirty="0" smtClean="0"/>
          </a:p>
          <a:p>
            <a:r>
              <a:rPr lang="en-US" baseline="0" dirty="0" smtClean="0"/>
              <a:t>It is possible to generate MRHIER from MRREL through the PAR/CHD relations for most sources although this is not the case for all of them. For example, MSH because a MSH concept may have different children depending on their location within the hierarchy.</a:t>
            </a:r>
            <a:endParaRPr lang="en-US" dirty="0" smtClean="0"/>
          </a:p>
          <a:p>
            <a:endParaRPr lang="en-US" dirty="0" smtClean="0"/>
          </a:p>
          <a:p>
            <a:endParaRPr lang="en-US" dirty="0" smtClean="0"/>
          </a:p>
          <a:p>
            <a:r>
              <a:rPr lang="en-US" dirty="0" smtClean="0"/>
              <a:t>NOTES: don’t read</a:t>
            </a:r>
          </a:p>
          <a:p>
            <a:r>
              <a:rPr lang="en-US" dirty="0" smtClean="0"/>
              <a:t>the full path-to-root is a transitive closure of the pairwise PAR/CHD relations which does not hold true for MSH because a MSH concept may have different children depending on</a:t>
            </a:r>
            <a:r>
              <a:rPr lang="en-US" baseline="0" dirty="0" smtClean="0"/>
              <a:t> their location within the </a:t>
            </a:r>
            <a:r>
              <a:rPr lang="en-US" baseline="0" dirty="0" smtClean="0"/>
              <a:t>hierarchy</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benefits to using</a:t>
            </a:r>
            <a:r>
              <a:rPr lang="en-US" baseline="0" dirty="0" smtClean="0"/>
              <a:t> either</a:t>
            </a:r>
            <a:r>
              <a:rPr lang="en-US" dirty="0" smtClean="0"/>
              <a:t> the AUI hierarchy</a:t>
            </a:r>
            <a:r>
              <a:rPr lang="en-US" baseline="0" dirty="0" smtClean="0"/>
              <a:t> in MRHIER and the CUI hierarchy in MRREL </a:t>
            </a:r>
          </a:p>
          <a:p>
            <a:endParaRPr lang="en-US" baseline="0" dirty="0" smtClean="0"/>
          </a:p>
          <a:p>
            <a:r>
              <a:rPr lang="en-US" baseline="0" dirty="0" smtClean="0"/>
              <a:t>The benefit of using CUIs is that ability to obtain the path information between in concepts in different sources and over relations outside of just the PAR/CHD relation </a:t>
            </a:r>
          </a:p>
          <a:p>
            <a:endParaRPr lang="en-US" baseline="0" dirty="0" smtClean="0"/>
          </a:p>
          <a:p>
            <a:r>
              <a:rPr lang="en-US" baseline="0" dirty="0" smtClean="0"/>
              <a:t>But the benefit of using AUIS is that the PAR/CHD path information between concepts incorporates the tree positional information for the sources that use this information such as MSH.</a:t>
            </a:r>
          </a:p>
          <a:p>
            <a:endParaRPr lang="en-US" baseline="0" dirty="0" smtClean="0"/>
          </a:p>
          <a:p>
            <a:r>
              <a:rPr lang="en-US" baseline="0" dirty="0" smtClean="0"/>
              <a:t>Currently, there is one package that we know of that obtains path information using MRHIER which is UMLS-Query by Shah and Musen </a:t>
            </a:r>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UMLS-Interface</a:t>
            </a:r>
            <a:r>
              <a:rPr lang="en-US" baseline="0" dirty="0" smtClean="0"/>
              <a:t> package is a perl interface to the UMLS which is present locally in a MySQL database</a:t>
            </a:r>
          </a:p>
          <a:p>
            <a:endParaRPr lang="en-US" baseline="0" dirty="0" smtClean="0"/>
          </a:p>
          <a:p>
            <a:r>
              <a:rPr lang="en-US" baseline="0" dirty="0" smtClean="0"/>
              <a:t>Its main purpose is to return path information about CUIs using information from MRREL such as all of the possible paths from the CUI to the root given a specified set of sources and relations </a:t>
            </a:r>
          </a:p>
        </p:txBody>
      </p:sp>
      <p:sp>
        <p:nvSpPr>
          <p:cNvPr id="4" name="Slide Number Placeholder 3"/>
          <p:cNvSpPr>
            <a:spLocks noGrp="1"/>
          </p:cNvSpPr>
          <p:nvPr>
            <p:ph type="sldNum" sz="quarter" idx="10"/>
          </p:nvPr>
        </p:nvSpPr>
        <p:spPr/>
        <p:txBody>
          <a:bodyPr/>
          <a:lstStyle/>
          <a:p>
            <a:fld id="{F04E88C9-DC51-4B82-9055-01262E2D84BD}"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UMLS-Similarity </a:t>
            </a:r>
            <a:r>
              <a:rPr lang="en-US" baseline="0" dirty="0" smtClean="0"/>
              <a:t>package is a Perl package that allows you to take the semantic similarity between two CUIs given a specified set of sources and relations</a:t>
            </a:r>
          </a:p>
          <a:p>
            <a:endParaRPr lang="en-US" baseline="0" dirty="0" smtClean="0"/>
          </a:p>
          <a:p>
            <a:r>
              <a:rPr lang="en-US" baseline="0" dirty="0" smtClean="0"/>
              <a:t>The measure currently implemented in UMLS-Similarity are the path based measures proposed by </a:t>
            </a:r>
          </a:p>
          <a:p>
            <a:r>
              <a:rPr lang="en-US" baseline="0" dirty="0" smtClean="0"/>
              <a:t>	Leacock and Chodorow</a:t>
            </a:r>
          </a:p>
          <a:p>
            <a:r>
              <a:rPr lang="en-US" baseline="0" dirty="0" smtClean="0"/>
              <a:t>	Wu and Palmer</a:t>
            </a:r>
          </a:p>
          <a:p>
            <a:r>
              <a:rPr lang="en-US" baseline="0" dirty="0" smtClean="0"/>
              <a:t>	Nguyen and Al-Mubaid</a:t>
            </a:r>
          </a:p>
          <a:p>
            <a:r>
              <a:rPr lang="en-US" baseline="0" dirty="0" smtClean="0"/>
              <a:t>And the conceptual distance measure proposed by Rada, at. Al. and the path measure</a:t>
            </a:r>
          </a:p>
          <a:p>
            <a:endParaRPr lang="en-US" baseline="0" dirty="0" smtClean="0"/>
          </a:p>
          <a:p>
            <a:r>
              <a:rPr lang="en-US" baseline="0" dirty="0" smtClean="0"/>
              <a:t>These measure are called path-based measures because they rely on the location of the concepts in a hierarchy – the path information is obtained from the UMLS-Interface package which returns the path information given a set of specified sources and relations</a:t>
            </a:r>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next couple slides I am going to show</a:t>
            </a:r>
            <a:r>
              <a:rPr lang="en-US" baseline="0" dirty="0" smtClean="0"/>
              <a:t> and example using the path measure which is one over the number of nodes in the shortest path between two concepts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in this example would like to calculate the similarity between Limbs and Body Region using the path measure given a set of specified sources</a:t>
            </a:r>
          </a:p>
          <a:p>
            <a:endParaRPr lang="en-US" baseline="0" dirty="0" smtClean="0"/>
          </a:p>
          <a:p>
            <a:r>
              <a:rPr lang="en-US" baseline="0" dirty="0" smtClean="0"/>
              <a:t>Using MSH, the similarity is going to be one over one since there is only one link between the two concepts although when using SNOMEDCT the similarity is ½ since there are two links between the two concepts. </a:t>
            </a:r>
          </a:p>
          <a:p>
            <a:endParaRPr lang="en-US" baseline="0" dirty="0" smtClean="0"/>
          </a:p>
          <a:p>
            <a:r>
              <a:rPr lang="en-US" baseline="0" dirty="0" smtClean="0"/>
              <a:t>If we combine the MSH and SNOMEDCT sources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in this example would like to calculate the similarity between Limbs and Body Region using the path measure given a set of specified sources</a:t>
            </a:r>
          </a:p>
          <a:p>
            <a:endParaRPr lang="en-US" baseline="0" dirty="0" smtClean="0"/>
          </a:p>
          <a:p>
            <a:r>
              <a:rPr lang="en-US" baseline="0" dirty="0" smtClean="0"/>
              <a:t>Using MSH, the similarity is going to be one over one since there is only one link between the two concepts although when using SNOMEDCT the similarity is ½ since there are two links between the two concepts. </a:t>
            </a:r>
          </a:p>
          <a:p>
            <a:endParaRPr lang="en-US" baseline="0" dirty="0" smtClean="0"/>
          </a:p>
          <a:p>
            <a:r>
              <a:rPr lang="en-US" baseline="0" dirty="0" smtClean="0"/>
              <a:t>If we combine the MSH and SNOMEDCT sources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in this example would like to calculate the similarity between Limbs and Body Region using the path measure given a set of specified sources</a:t>
            </a:r>
          </a:p>
          <a:p>
            <a:endParaRPr lang="en-US" baseline="0" dirty="0" smtClean="0"/>
          </a:p>
          <a:p>
            <a:r>
              <a:rPr lang="en-US" baseline="0" dirty="0" smtClean="0"/>
              <a:t>Using MSH, the similarity is going to be one over one since there is only one link between the two concepts although when using SNOMEDCT the similarity is ½ since there are two links between the two concepts. </a:t>
            </a:r>
          </a:p>
          <a:p>
            <a:endParaRPr lang="en-US" baseline="0" dirty="0" smtClean="0"/>
          </a:p>
          <a:p>
            <a:r>
              <a:rPr lang="en-US" baseline="0" dirty="0" smtClean="0"/>
              <a:t>If we combine the MSH and SNOMEDCT sources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in this example would like to calculate the similarity between Limbs and Body Region using the path measure given a set of specified sources</a:t>
            </a:r>
          </a:p>
          <a:p>
            <a:endParaRPr lang="en-US" baseline="0" dirty="0" smtClean="0"/>
          </a:p>
          <a:p>
            <a:r>
              <a:rPr lang="en-US" baseline="0" dirty="0" smtClean="0"/>
              <a:t>Using MSH, the similarity is going to be one over one since there is only one link between the two concepts although when using SNOMEDCT the similarity is ½ since there are two links between the two concepts. </a:t>
            </a:r>
          </a:p>
          <a:p>
            <a:endParaRPr lang="en-US" baseline="0" dirty="0" smtClean="0"/>
          </a:p>
          <a:p>
            <a:r>
              <a:rPr lang="en-US" baseline="0" dirty="0" smtClean="0"/>
              <a:t>If we combine the MSH and SNOMEDCT sources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in this example we would like to calculate the similarity between Limbs and Body Region using the path measure given a set of specified sources</a:t>
            </a:r>
          </a:p>
          <a:p>
            <a:endParaRPr lang="en-US" baseline="0" dirty="0" smtClean="0"/>
          </a:p>
          <a:p>
            <a:r>
              <a:rPr lang="en-US" baseline="0" dirty="0" smtClean="0"/>
              <a:t>Using PAR/CHD relations, the similarity is going to be one over one since there is only one link between the two concepts although when using the RB/RN the similarity is ½ since there are two links between the two concepts. </a:t>
            </a:r>
          </a:p>
          <a:p>
            <a:endParaRPr lang="en-US" baseline="0" dirty="0" smtClean="0"/>
          </a:p>
          <a:p>
            <a:r>
              <a:rPr lang="en-US" baseline="0" dirty="0" smtClean="0"/>
              <a:t>If we combine the PAR/CHD and RB/RN relations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Unified</a:t>
            </a:r>
            <a:r>
              <a:rPr lang="en-US" baseline="0" dirty="0" smtClean="0"/>
              <a:t> Medical Language System (UMLS) which is a knowledge representation framework consisting of three main components: </a:t>
            </a:r>
          </a:p>
          <a:p>
            <a:endParaRPr lang="en-US" baseline="0" dirty="0" smtClean="0"/>
          </a:p>
          <a:p>
            <a:r>
              <a:rPr lang="en-US" baseline="0" dirty="0" smtClean="0"/>
              <a:t>1. The Metathesaurus</a:t>
            </a:r>
          </a:p>
          <a:p>
            <a:endParaRPr lang="en-US" dirty="0" smtClean="0"/>
          </a:p>
          <a:p>
            <a:r>
              <a:rPr lang="en-US" dirty="0" smtClean="0"/>
              <a:t>2. The Semantic Network</a:t>
            </a:r>
          </a:p>
          <a:p>
            <a:endParaRPr lang="en-US" dirty="0" smtClean="0"/>
          </a:p>
          <a:p>
            <a:r>
              <a:rPr lang="en-US" dirty="0" smtClean="0"/>
              <a:t>3. The Specialist Lexicon</a:t>
            </a:r>
          </a:p>
          <a:p>
            <a:endParaRPr lang="en-US" dirty="0" smtClean="0"/>
          </a:p>
          <a:p>
            <a:r>
              <a:rPr lang="en-US" dirty="0" smtClean="0"/>
              <a:t>Our focus with respect to these packages is the Metathesaurus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in this example we would like to calculate the similarity between Limbs and Body Region using the path measure given a set of specified sources</a:t>
            </a:r>
          </a:p>
          <a:p>
            <a:endParaRPr lang="en-US" baseline="0" dirty="0" smtClean="0"/>
          </a:p>
          <a:p>
            <a:r>
              <a:rPr lang="en-US" baseline="0" dirty="0" smtClean="0"/>
              <a:t>Using PAR/CHD relations, the similarity is going to be one over one since there is only one link between the two concepts although when using the RB/RN the similarity is ½ since there are two links between the two concepts. </a:t>
            </a:r>
          </a:p>
          <a:p>
            <a:endParaRPr lang="en-US" baseline="0" dirty="0" smtClean="0"/>
          </a:p>
          <a:p>
            <a:r>
              <a:rPr lang="en-US" baseline="0" dirty="0" smtClean="0"/>
              <a:t>If we combine the PAR/CHD and RB/RN relations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in this example we would like to calculate the similarity between Limbs and Body Region using the path measure given a set of specified sources</a:t>
            </a:r>
          </a:p>
          <a:p>
            <a:endParaRPr lang="en-US" baseline="0" dirty="0" smtClean="0"/>
          </a:p>
          <a:p>
            <a:r>
              <a:rPr lang="en-US" baseline="0" dirty="0" smtClean="0"/>
              <a:t>Using PAR/CHD relations, the similarity is going to be one over one since there is only one link between the two concepts although when using the RB/RN the similarity is ½ since there are two links between the two concepts. </a:t>
            </a:r>
          </a:p>
          <a:p>
            <a:endParaRPr lang="en-US" baseline="0" dirty="0" smtClean="0"/>
          </a:p>
          <a:p>
            <a:r>
              <a:rPr lang="en-US" baseline="0" dirty="0" smtClean="0"/>
              <a:t>If we combine the PAR/CHD and RB/RN relations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in this example we would like to calculate the similarity between Limbs and Body Region using the path measure given a set of specified sources</a:t>
            </a:r>
          </a:p>
          <a:p>
            <a:endParaRPr lang="en-US" baseline="0" dirty="0" smtClean="0"/>
          </a:p>
          <a:p>
            <a:r>
              <a:rPr lang="en-US" baseline="0" dirty="0" smtClean="0"/>
              <a:t>Using PAR/CHD relations, the similarity is going to be one over one since there is only one link between the two concepts although when using the RB/RN the similarity is ½ since there are two links between the two concepts. </a:t>
            </a:r>
          </a:p>
          <a:p>
            <a:endParaRPr lang="en-US" baseline="0" dirty="0" smtClean="0"/>
          </a:p>
          <a:p>
            <a:r>
              <a:rPr lang="en-US" baseline="0" dirty="0" smtClean="0"/>
              <a:t>If we combine the PAR/CHD and RB/RN relations the similarity is going to be one over the number of links in the shortest path between the two concept which would be one.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compare the results</a:t>
            </a:r>
            <a:r>
              <a:rPr lang="en-US" baseline="0" dirty="0" smtClean="0"/>
              <a:t> obtained by UMLS-Similarity to those reported by </a:t>
            </a:r>
          </a:p>
          <a:p>
            <a:r>
              <a:rPr lang="en-US" baseline="0" dirty="0" smtClean="0"/>
              <a:t>	Pedersen, et. Al. </a:t>
            </a:r>
          </a:p>
          <a:p>
            <a:r>
              <a:rPr lang="en-US" baseline="0" dirty="0" smtClean="0"/>
              <a:t>	Nguyen and Al-Mubaid</a:t>
            </a:r>
          </a:p>
          <a:p>
            <a:r>
              <a:rPr lang="en-US" baseline="0" dirty="0" smtClean="0"/>
              <a:t>	and</a:t>
            </a:r>
          </a:p>
          <a:p>
            <a:r>
              <a:rPr lang="en-US" baseline="0" dirty="0" smtClean="0"/>
              <a:t>	Caviedes and Cimino</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Pedersen</a:t>
            </a:r>
            <a:r>
              <a:rPr lang="en-US" baseline="0" dirty="0" smtClean="0"/>
              <a:t> evaluate the semantic similarity measure proposed by Leacock and Chodorow and the path measure using SNOMEDCT prior to its inclusion in  the UMLS </a:t>
            </a:r>
          </a:p>
          <a:p>
            <a:endParaRPr lang="en-US" baseline="0" dirty="0" smtClean="0"/>
          </a:p>
          <a:p>
            <a:r>
              <a:rPr lang="en-US" baseline="0" dirty="0" smtClean="0"/>
              <a:t>Their dataset consists of 29 medical term pairs whose similarity was determined by 9 Medical Coders and 3 Physicians using a 4 point scale where four indicates that the terms are practically </a:t>
            </a:r>
            <a:r>
              <a:rPr lang="en-US" baseline="0" dirty="0" smtClean="0"/>
              <a:t>synonymous </a:t>
            </a:r>
            <a:r>
              <a:rPr lang="en-US" baseline="0" dirty="0" smtClean="0"/>
              <a:t>and 1 </a:t>
            </a:r>
            <a:r>
              <a:rPr lang="en-US" baseline="0" dirty="0" smtClean="0"/>
              <a:t>indicates </a:t>
            </a:r>
            <a:r>
              <a:rPr lang="en-US" baseline="0" dirty="0" smtClean="0"/>
              <a:t>that  they are unrelated</a:t>
            </a:r>
          </a:p>
          <a:p>
            <a:endParaRPr lang="en-US" baseline="0" dirty="0" smtClean="0"/>
          </a:p>
          <a:p>
            <a:r>
              <a:rPr lang="en-US" baseline="0" dirty="0" smtClean="0"/>
              <a:t>The authors </a:t>
            </a:r>
            <a:r>
              <a:rPr lang="en-US" baseline="0" dirty="0" smtClean="0"/>
              <a:t>evaluate </a:t>
            </a:r>
            <a:r>
              <a:rPr lang="en-US" baseline="0" dirty="0" smtClean="0"/>
              <a:t>the measures by determining the correlation between the human annotations and the measures using Spearman’s rank correlation coefficient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compare the correlation results obtained by UMLS-Similarity on the same dataset using SNOMEDCT and the PAR/CHD relations in the 2008AB  version</a:t>
            </a:r>
            <a:r>
              <a:rPr lang="en-US" baseline="0" dirty="0" smtClean="0"/>
              <a:t> of the UMLS</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 that the correlation</a:t>
            </a:r>
            <a:r>
              <a:rPr lang="en-US" baseline="0" dirty="0" smtClean="0"/>
              <a:t> </a:t>
            </a:r>
            <a:r>
              <a:rPr lang="en-US" dirty="0" smtClean="0"/>
              <a:t>obtained by UMLS-Similarity and</a:t>
            </a:r>
            <a:r>
              <a:rPr lang="en-US" baseline="0" dirty="0" smtClean="0"/>
              <a:t> the human annotators when using the path measure is only one percentage point lower than those obtained by Pedersen, et. Al. and the results obtained using the measure proposed by Leacock and Chodorow are identical to those obtained by Pedersen, et. al.</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 that the correlation</a:t>
            </a:r>
            <a:r>
              <a:rPr lang="en-US" baseline="0" dirty="0" smtClean="0"/>
              <a:t> </a:t>
            </a:r>
            <a:r>
              <a:rPr lang="en-US" dirty="0" smtClean="0"/>
              <a:t>obtained by UMLS-Similarity and</a:t>
            </a:r>
            <a:r>
              <a:rPr lang="en-US" baseline="0" dirty="0" smtClean="0"/>
              <a:t> the human annotators when using the path measure is only one percentage point lower than those obtained by Pedersen, et. Al. and the results obtained using the measure proposed by Leacock and Chodorow are identical to those obtained by Pedersen, et. al.</a:t>
            </a:r>
          </a:p>
        </p:txBody>
      </p:sp>
      <p:sp>
        <p:nvSpPr>
          <p:cNvPr id="4" name="Slide Number Placeholder 3"/>
          <p:cNvSpPr>
            <a:spLocks noGrp="1"/>
          </p:cNvSpPr>
          <p:nvPr>
            <p:ph type="sldNum" sz="quarter" idx="10"/>
          </p:nvPr>
        </p:nvSpPr>
        <p:spPr/>
        <p:txBody>
          <a:bodyPr/>
          <a:lstStyle/>
          <a:p>
            <a:fld id="{F04E88C9-DC51-4B82-9055-01262E2D84BD}"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Nguyen (Wing) and Al-Mubaid evaluate the semantic</a:t>
            </a:r>
            <a:r>
              <a:rPr lang="en-US" baseline="0" dirty="0" smtClean="0"/>
              <a:t> similarity methods proposed by Leacock and Chodorow, and Wu and Palmer, their own proposed measure and the path measure using the Medical Subject Headings MSH – the actual MSH source not the source integrated in the UMLS. They use the same dataset as Pedersen and evaluate the measure by determining the correlation between the human annotations using Spearman’s Rank Correlation Coefficient</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We compare the correlation results obtained by UMLS Similarity using MSH and the PAR/CHD relations in the 2008AB version of the UMLS</a:t>
            </a:r>
          </a:p>
        </p:txBody>
      </p:sp>
      <p:sp>
        <p:nvSpPr>
          <p:cNvPr id="4" name="Slide Number Placeholder 3"/>
          <p:cNvSpPr>
            <a:spLocks noGrp="1"/>
          </p:cNvSpPr>
          <p:nvPr>
            <p:ph type="sldNum" sz="quarter" idx="10"/>
          </p:nvPr>
        </p:nvSpPr>
        <p:spPr/>
        <p:txBody>
          <a:bodyPr/>
          <a:lstStyle/>
          <a:p>
            <a:fld id="{F04E88C9-DC51-4B82-9055-01262E2D84BD}"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Metathesaurus integrates biomedical concepts from over 100 controlled medical terminologies into a single source</a:t>
            </a:r>
          </a:p>
          <a:p>
            <a:endParaRPr lang="en-US" baseline="0" dirty="0" smtClean="0"/>
          </a:p>
          <a:p>
            <a:r>
              <a:rPr lang="en-US" baseline="0" dirty="0" smtClean="0"/>
              <a:t>The concepts from the </a:t>
            </a:r>
            <a:r>
              <a:rPr lang="en-US" baseline="0" dirty="0" smtClean="0"/>
              <a:t>terminologies </a:t>
            </a:r>
            <a:r>
              <a:rPr lang="en-US" baseline="0" dirty="0" smtClean="0"/>
              <a:t>or often called source </a:t>
            </a:r>
            <a:r>
              <a:rPr lang="en-US" baseline="0" dirty="0" smtClean="0"/>
              <a:t>vocabularies </a:t>
            </a:r>
            <a:r>
              <a:rPr lang="en-US" baseline="0" dirty="0" smtClean="0"/>
              <a:t>are referred as </a:t>
            </a:r>
            <a:r>
              <a:rPr lang="en-US" baseline="0" dirty="0" smtClean="0"/>
              <a:t>Atomic </a:t>
            </a:r>
            <a:r>
              <a:rPr lang="en-US" baseline="0" dirty="0" smtClean="0"/>
              <a:t>Unique Identifiers (AUIs). </a:t>
            </a:r>
          </a:p>
          <a:p>
            <a:endParaRPr lang="en-US" baseline="0" dirty="0" smtClean="0"/>
          </a:p>
          <a:p>
            <a:r>
              <a:rPr lang="en-US" baseline="0" dirty="0" smtClean="0"/>
              <a:t>These AUIs are semi-automatically clustered into Concept Unique Identifiers CUIs</a:t>
            </a:r>
          </a:p>
          <a:p>
            <a:endParaRPr lang="en-US" baseline="0" dirty="0" smtClean="0"/>
          </a:p>
        </p:txBody>
      </p:sp>
      <p:sp>
        <p:nvSpPr>
          <p:cNvPr id="4" name="Slide Number Placeholder 3"/>
          <p:cNvSpPr>
            <a:spLocks noGrp="1"/>
          </p:cNvSpPr>
          <p:nvPr>
            <p:ph type="sldNum" sz="quarter" idx="10"/>
          </p:nvPr>
        </p:nvSpPr>
        <p:spPr/>
        <p:txBody>
          <a:bodyPr/>
          <a:lstStyle/>
          <a:p>
            <a:fld id="{F04E88C9-DC51-4B82-9055-01262E2D84BD}" type="slidenum">
              <a:rPr lang="en-US" smtClean="0"/>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 that UMLS-Similarity obtains a</a:t>
            </a:r>
            <a:r>
              <a:rPr lang="en-US" baseline="0" dirty="0" smtClean="0"/>
              <a:t> lower correlation than those reported by Nguyen and Al-Mubaid for each of the semantic similarity measures.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Lastly</a:t>
            </a:r>
            <a:r>
              <a:rPr lang="en-US" baseline="0" dirty="0" smtClean="0"/>
              <a:t> we compare the results of the UMLS-Similarity package with those obtained by Caviedes and Cimino</a:t>
            </a:r>
          </a:p>
          <a:p>
            <a:endParaRPr lang="en-US" baseline="0" dirty="0" smtClean="0"/>
          </a:p>
          <a:p>
            <a:r>
              <a:rPr lang="en-US" baseline="0" dirty="0" smtClean="0"/>
              <a:t>Caviedes and Cimino evaluate the Conceptual distance measure proposed by Rada, et. Al. on 10 medical terms pairs</a:t>
            </a:r>
            <a:endParaRPr lang="en-US" dirty="0" smtClean="0"/>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33</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Caviedes and Cimino</a:t>
            </a:r>
            <a:r>
              <a:rPr lang="en-US" baseline="0" dirty="0" smtClean="0"/>
              <a:t> use the PAR/CHD relations in MSH to determine the Conceptual Distance for each pair of terms.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compare the actual conceptual distance score obtained by Caviedes and Cimino with those obtained by UMLS-Similarity using MSH and the PAR/CHD relations from the UMLS version 2008AB.</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34</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a:t>
            </a:r>
            <a:r>
              <a:rPr lang="en-US" baseline="0" dirty="0" smtClean="0"/>
              <a:t> that the UMLS-Similarity obtains the same conceptual distance as Caviedes and Cimino for six out of the ten pairs. The remaining four pairs are only off by one point. </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35</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a:t>
            </a:r>
            <a:r>
              <a:rPr lang="en-US" baseline="0" dirty="0" smtClean="0"/>
              <a:t> that the UMLS-Similarity obtains the same conceptual distance as Caviedes and Cimino for six out of the ten pairs. The remaining four pairs are only off by one point. </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36</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results show that UMLS-Similarity can be used to reproduce</a:t>
            </a:r>
            <a:r>
              <a:rPr lang="en-US" baseline="0" dirty="0" smtClean="0"/>
              <a:t> the results reported by Pedersen et al and Caviedes and Cimino</a:t>
            </a:r>
          </a:p>
          <a:p>
            <a:endParaRPr lang="en-US" baseline="0" dirty="0" smtClean="0"/>
          </a:p>
          <a:p>
            <a:r>
              <a:rPr lang="en-US" baseline="0" dirty="0" smtClean="0"/>
              <a:t>We believe that the minor differences in results are due to different versions of the source vocabularies that were used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37</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believe</a:t>
            </a:r>
            <a:r>
              <a:rPr lang="en-US" baseline="0" dirty="0" smtClean="0"/>
              <a:t> the difference in the results is due to :</a:t>
            </a:r>
          </a:p>
          <a:p>
            <a:endParaRPr lang="en-US" baseline="0" dirty="0" smtClean="0"/>
          </a:p>
          <a:p>
            <a:pPr marL="228600" indent="-228600">
              <a:buAutoNum type="arabicPeriod"/>
            </a:pPr>
            <a:r>
              <a:rPr lang="en-US" baseline="0" dirty="0" smtClean="0"/>
              <a:t>Different versions of MSH being used to conduct the experiment</a:t>
            </a:r>
          </a:p>
          <a:p>
            <a:pPr marL="228600" indent="-228600">
              <a:buAutoNum type="arabicPeriod"/>
            </a:pPr>
            <a:endParaRPr lang="en-US" baseline="0" dirty="0" smtClean="0"/>
          </a:p>
          <a:p>
            <a:pPr marL="228600" indent="-228600">
              <a:buAutoNum type="arabicPeriod"/>
            </a:pPr>
            <a:r>
              <a:rPr lang="en-US" baseline="0" dirty="0" smtClean="0"/>
              <a:t>Possibly different mappings of the terms to CUIs in MSH</a:t>
            </a:r>
          </a:p>
          <a:p>
            <a:pPr marL="228600" indent="-228600">
              <a:buAutoNum type="arabicPeriod"/>
            </a:pPr>
            <a:endParaRPr lang="en-US" baseline="0" dirty="0" smtClean="0"/>
          </a:p>
          <a:p>
            <a:pPr marL="228600" indent="-228600">
              <a:buAutoNum type="arabicPeriod"/>
            </a:pPr>
            <a:r>
              <a:rPr lang="en-US" baseline="0" dirty="0" smtClean="0"/>
              <a:t>The path information used by Nguyen (Wing) and Al-Mubaid to determine the semantic similarity comes directly from MSH which in the UMLS would be located in the MRHEIR and the PAR/CHD relations in MRREL</a:t>
            </a:r>
          </a:p>
          <a:p>
            <a:pPr marL="228600" indent="-228600">
              <a:buAutoNum type="arabicPeriod"/>
            </a:pPr>
            <a:endParaRPr lang="en-US" baseline="0" dirty="0" smtClean="0"/>
          </a:p>
          <a:p>
            <a:pPr marL="685800" lvl="1" indent="-228600">
              <a:buAutoNum type="arabicPeriod"/>
            </a:pPr>
            <a:r>
              <a:rPr lang="en-US" baseline="0" dirty="0" smtClean="0"/>
              <a:t>But with MSH, the exact path-to-root information for each of the concepts can not be generated in MRREL because a MSH concept may have different children depending on its position in the hierarchy </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38</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conclusion the UMLS-Interface can be</a:t>
            </a:r>
            <a:r>
              <a:rPr lang="en-US" baseline="0" dirty="0" smtClean="0"/>
              <a:t> used to obain the path information about a CUI given a specified set of sources and relations</a:t>
            </a:r>
          </a:p>
          <a:p>
            <a:endParaRPr lang="en-US" baseline="0" dirty="0" smtClean="0"/>
          </a:p>
          <a:p>
            <a:r>
              <a:rPr lang="en-US" baseline="0" dirty="0" smtClean="0"/>
              <a:t>UMLS-Similarity can be used to determine the semantic similarity between two CUIs in the UMLS</a:t>
            </a:r>
          </a:p>
          <a:p>
            <a:endParaRPr lang="en-US" baseline="0" dirty="0" smtClean="0"/>
          </a:p>
          <a:p>
            <a:r>
              <a:rPr lang="en-US" baseline="0" dirty="0" smtClean="0"/>
              <a:t>Currently, there are five path-based semantic similarity measures included in the package:</a:t>
            </a:r>
          </a:p>
          <a:p>
            <a:r>
              <a:rPr lang="en-US" baseline="0" dirty="0" smtClean="0"/>
              <a:t>	Conceptual Distance proposed by Rada, et. Al.</a:t>
            </a:r>
          </a:p>
          <a:p>
            <a:endParaRPr lang="en-US" baseline="0" dirty="0" smtClean="0"/>
          </a:p>
          <a:p>
            <a:r>
              <a:rPr lang="en-US" baseline="0" dirty="0" smtClean="0"/>
              <a:t>The measures proposed by Leacock and Chodorow, Wu and Palmer and Nguyen and Al-Mubaid and the path measure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39</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future, </a:t>
            </a:r>
          </a:p>
          <a:p>
            <a:endParaRPr lang="en-US" dirty="0" smtClean="0"/>
          </a:p>
          <a:p>
            <a:r>
              <a:rPr lang="en-US" dirty="0" smtClean="0"/>
              <a:t>For UMLS-Interface, we plan</a:t>
            </a:r>
            <a:r>
              <a:rPr lang="en-US" baseline="0" dirty="0" smtClean="0"/>
              <a:t> to improve the efficiency in which the path information of a CUI is stored </a:t>
            </a:r>
          </a:p>
          <a:p>
            <a:endParaRPr lang="en-US" baseline="0" dirty="0" smtClean="0"/>
          </a:p>
          <a:p>
            <a:r>
              <a:rPr lang="en-US" baseline="0" dirty="0" smtClean="0"/>
              <a:t>And </a:t>
            </a:r>
          </a:p>
          <a:p>
            <a:endParaRPr lang="en-US" baseline="0" dirty="0" smtClean="0"/>
          </a:p>
          <a:p>
            <a:r>
              <a:rPr lang="en-US" baseline="0" dirty="0" smtClean="0"/>
              <a:t>For UMLS-Similarity, we plan to incorporate other semantic similarity and relatedness measures such as the information-content semantic similarity measures proposed by Resnik, Jiang and Conrath and Lin</a:t>
            </a:r>
          </a:p>
          <a:p>
            <a:endParaRPr lang="en-US" baseline="0" dirty="0" smtClean="0"/>
          </a:p>
          <a:p>
            <a:r>
              <a:rPr lang="en-US" baseline="0" dirty="0" smtClean="0"/>
              <a:t>And the semantic relatedness measure proposed by Patwardhan. </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40</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this</a:t>
            </a:r>
            <a:r>
              <a:rPr lang="en-US" baseline="0" dirty="0" smtClean="0"/>
              <a:t> wraps up my presentation about UMLS-Interface and UMLS-Similarity. I have two take home messages that I hope that you remember from this talk. </a:t>
            </a:r>
          </a:p>
          <a:p>
            <a:endParaRPr lang="en-US" baseline="0" dirty="0" smtClean="0"/>
          </a:p>
          <a:p>
            <a:r>
              <a:rPr lang="en-US" baseline="0" dirty="0" smtClean="0"/>
              <a:t>The first is that UMLS-Interface can reliably be used to extract path information about a CUI given a specified set of sources and relations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41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example, two source vocabularies in the Metathesaurus are MSH and SNOMEDCT </a:t>
            </a:r>
          </a:p>
          <a:p>
            <a:endParaRPr lang="en-US" baseline="0" dirty="0" smtClean="0"/>
          </a:p>
          <a:p>
            <a:r>
              <a:rPr lang="en-US" baseline="0" dirty="0" smtClean="0"/>
              <a:t>In MSH and SNOMEDCT there exists a concept for “Cold Temperature”  these AUIs are combined to form a CUI for the concept Cold Temperature</a:t>
            </a:r>
          </a:p>
        </p:txBody>
      </p:sp>
      <p:sp>
        <p:nvSpPr>
          <p:cNvPr id="4" name="Slide Number Placeholder 3"/>
          <p:cNvSpPr>
            <a:spLocks noGrp="1"/>
          </p:cNvSpPr>
          <p:nvPr>
            <p:ph type="sldNum" sz="quarter" idx="10"/>
          </p:nvPr>
        </p:nvSpPr>
        <p:spPr/>
        <p:txBody>
          <a:bodyPr/>
          <a:lstStyle/>
          <a:p>
            <a:fld id="{F04E88C9-DC51-4B82-9055-01262E2D84BD}" type="slidenum">
              <a:rPr lang="en-US" smtClean="0"/>
              <a:pPr/>
              <a:t>6</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second is that UMLS-Similarity can reliably be used to determine the semantic similarity between two CUIs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42</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UMLS-Interface</a:t>
            </a:r>
            <a:r>
              <a:rPr lang="en-US" baseline="0" dirty="0" smtClean="0"/>
              <a:t> and UMLS-Similarity can both be downloaded from CPAN. I do have a demo set up on my laptop so if you are interested please let me know and I can show you during the break.</a:t>
            </a:r>
          </a:p>
          <a:p>
            <a:endParaRPr lang="en-US" baseline="0" dirty="0" smtClean="0"/>
          </a:p>
          <a:p>
            <a:r>
              <a:rPr lang="en-US" baseline="0" dirty="0" smtClean="0"/>
              <a:t>Thank you - are there any questions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43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These concepts from the source vocabularies may be encoded with information about the concept such as its definition or relationship with other concepts</a:t>
            </a:r>
          </a:p>
          <a:p>
            <a:endParaRPr lang="en-US" baseline="0" dirty="0" smtClean="0"/>
          </a:p>
          <a:p>
            <a:r>
              <a:rPr lang="en-US" baseline="0" dirty="0" smtClean="0"/>
              <a:t>This information encoded at the AUI level may be obtained through their respective CUIs</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a:t>
            </a:r>
            <a:r>
              <a:rPr lang="en-US" baseline="0" dirty="0" smtClean="0"/>
              <a:t>  in MSH there exists an is-a relationship between the concepts Cold Temperature and Temperature</a:t>
            </a:r>
          </a:p>
          <a:p>
            <a:endParaRPr lang="en-US" baseline="0" dirty="0" smtClean="0"/>
          </a:p>
          <a:p>
            <a:r>
              <a:rPr lang="en-US" baseline="0" dirty="0" smtClean="0"/>
              <a:t>This is carried over as a PAR/CHD between the CUIs Cold Temperature and Temperature</a:t>
            </a:r>
          </a:p>
          <a:p>
            <a:endParaRPr lang="en-US" baseline="0" dirty="0" smtClean="0"/>
          </a:p>
          <a:p>
            <a:r>
              <a:rPr lang="en-US" baseline="0" dirty="0" smtClean="0"/>
              <a:t>The Metathesaurus keeps track of where the relationships originated</a:t>
            </a:r>
          </a:p>
        </p:txBody>
      </p:sp>
      <p:sp>
        <p:nvSpPr>
          <p:cNvPr id="4" name="Slide Number Placeholder 3"/>
          <p:cNvSpPr>
            <a:spLocks noGrp="1"/>
          </p:cNvSpPr>
          <p:nvPr>
            <p:ph type="sldNum" sz="quarter" idx="10"/>
          </p:nvPr>
        </p:nvSpPr>
        <p:spPr/>
        <p:txBody>
          <a:bodyPr/>
          <a:lstStyle/>
          <a:p>
            <a:fld id="{F04E88C9-DC51-4B82-9055-01262E2D84BD}"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for example,</a:t>
            </a:r>
            <a:r>
              <a:rPr lang="en-US" baseline="0" dirty="0" smtClean="0"/>
              <a:t>  </a:t>
            </a:r>
          </a:p>
          <a:p>
            <a:endParaRPr lang="en-US" baseline="0" dirty="0" smtClean="0"/>
          </a:p>
          <a:p>
            <a:r>
              <a:rPr lang="en-US" baseline="0" dirty="0" smtClean="0"/>
              <a:t>If a relationship </a:t>
            </a:r>
            <a:r>
              <a:rPr lang="en-US" baseline="0" dirty="0" smtClean="0"/>
              <a:t>existed </a:t>
            </a:r>
            <a:r>
              <a:rPr lang="en-US" baseline="0" dirty="0" smtClean="0"/>
              <a:t>between Low Temperature and Temperature in SNOMED CT – this also would be carried to the CUI level </a:t>
            </a:r>
          </a:p>
        </p:txBody>
      </p:sp>
      <p:sp>
        <p:nvSpPr>
          <p:cNvPr id="4" name="Slide Number Placeholder 3"/>
          <p:cNvSpPr>
            <a:spLocks noGrp="1"/>
          </p:cNvSpPr>
          <p:nvPr>
            <p:ph type="sldNum" sz="quarter" idx="10"/>
          </p:nvPr>
        </p:nvSpPr>
        <p:spPr/>
        <p:txBody>
          <a:bodyPr/>
          <a:lstStyle/>
          <a:p>
            <a:fld id="{F04E88C9-DC51-4B82-9055-01262E2D84BD}"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Creating two entries</a:t>
            </a:r>
            <a:r>
              <a:rPr lang="en-US" baseline="0" dirty="0" smtClean="0"/>
              <a:t> in the Metathesaurus for the same pair of CUIs – one for each source. </a:t>
            </a:r>
          </a:p>
        </p:txBody>
      </p:sp>
      <p:sp>
        <p:nvSpPr>
          <p:cNvPr id="4" name="Slide Number Placeholder 3"/>
          <p:cNvSpPr>
            <a:spLocks noGrp="1"/>
          </p:cNvSpPr>
          <p:nvPr>
            <p:ph type="sldNum" sz="quarter" idx="10"/>
          </p:nvPr>
        </p:nvSpPr>
        <p:spPr/>
        <p:txBody>
          <a:bodyPr/>
          <a:lstStyle/>
          <a:p>
            <a:fld id="{F04E88C9-DC51-4B82-9055-01262E2D84BD}"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relation information is stored</a:t>
            </a:r>
            <a:r>
              <a:rPr lang="en-US" baseline="0" dirty="0" smtClean="0"/>
              <a:t> in two tables in the Metathesaurus. </a:t>
            </a:r>
          </a:p>
          <a:p>
            <a:endParaRPr lang="en-US" baseline="0" dirty="0" smtClean="0"/>
          </a:p>
          <a:p>
            <a:r>
              <a:rPr lang="en-US" baseline="0" dirty="0" smtClean="0"/>
              <a:t>MRHIER which stores the relations between  AUIs in their respective sources</a:t>
            </a:r>
          </a:p>
          <a:p>
            <a:endParaRPr lang="en-US" baseline="0" dirty="0" smtClean="0"/>
          </a:p>
          <a:p>
            <a:r>
              <a:rPr lang="en-US" baseline="0" dirty="0" smtClean="0"/>
              <a:t>And </a:t>
            </a:r>
          </a:p>
          <a:p>
            <a:endParaRPr lang="en-US" baseline="0" dirty="0" smtClean="0"/>
          </a:p>
          <a:p>
            <a:r>
              <a:rPr lang="en-US" baseline="0" dirty="0" smtClean="0"/>
              <a:t>MRREL which stores the relations between  CUIs. </a:t>
            </a:r>
            <a:endParaRPr lang="en-US" dirty="0"/>
          </a:p>
        </p:txBody>
      </p:sp>
      <p:sp>
        <p:nvSpPr>
          <p:cNvPr id="4" name="Slide Number Placeholder 3"/>
          <p:cNvSpPr>
            <a:spLocks noGrp="1"/>
          </p:cNvSpPr>
          <p:nvPr>
            <p:ph type="sldNum" sz="quarter" idx="10"/>
          </p:nvPr>
        </p:nvSpPr>
        <p:spPr/>
        <p:txBody>
          <a:bodyPr/>
          <a:lstStyle/>
          <a:p>
            <a:fld id="{F04E88C9-DC51-4B82-9055-01262E2D84BD}"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8F714D1-1CF5-4B09-82EB-0A837FE9056D}" type="datetime1">
              <a:rPr lang="en-US" smtClean="0"/>
              <a:pPr/>
              <a:t>11/17/2009</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A5E739B-96DB-43F2-B03E-DC3C5DB9634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1A05A-F589-45B9-A1A6-3B590821F0F7}" type="datetime1">
              <a:rPr lang="en-US" smtClean="0"/>
              <a:pPr/>
              <a:t>11/17/2009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5E739B-96DB-43F2-B03E-DC3C5DB963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5193D-A1C6-4210-8BCF-51D5BB10F772}" type="datetime1">
              <a:rPr lang="en-US" smtClean="0"/>
              <a:pPr/>
              <a:t>11/17/2009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5E739B-96DB-43F2-B03E-DC3C5DB963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BC2B97-D483-46AB-B96A-7757485E2C9A}" type="datetime1">
              <a:rPr lang="en-US" smtClean="0"/>
              <a:pPr/>
              <a:t>11/17/2009</a:t>
            </a:fld>
            <a:endParaRPr lang="en-US" dirty="0"/>
          </a:p>
        </p:txBody>
      </p:sp>
      <p:sp>
        <p:nvSpPr>
          <p:cNvPr id="9" name="Slide Number Placeholder 8"/>
          <p:cNvSpPr>
            <a:spLocks noGrp="1"/>
          </p:cNvSpPr>
          <p:nvPr>
            <p:ph type="sldNum" sz="quarter" idx="15"/>
          </p:nvPr>
        </p:nvSpPr>
        <p:spPr/>
        <p:txBody>
          <a:bodyPr rtlCol="0"/>
          <a:lstStyle/>
          <a:p>
            <a:fld id="{0A5E739B-96DB-43F2-B03E-DC3C5DB96344}"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BB32C33-EDE2-4D84-8088-2B7AAE8096DE}" type="datetime1">
              <a:rPr lang="en-US" smtClean="0"/>
              <a:pPr/>
              <a:t>11/17/2009</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A5E739B-96DB-43F2-B03E-DC3C5DB9634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602D1E-DB05-4D31-AE55-4768EEBCF692}" type="datetime1">
              <a:rPr lang="en-US" smtClean="0"/>
              <a:pPr/>
              <a:t>11/17/2009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5E739B-96DB-43F2-B03E-DC3C5DB96344}"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4A72667-9613-4A8F-BA8E-83FFCF5065D7}" type="datetime1">
              <a:rPr lang="en-US" smtClean="0"/>
              <a:pPr/>
              <a:t>11/17/2009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5E739B-96DB-43F2-B03E-DC3C5DB96344}"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B1FE0A0-A106-4233-A549-DED4582B5C46}" type="datetime1">
              <a:rPr lang="en-US" smtClean="0"/>
              <a:pPr/>
              <a:t>11/17/2009</a:t>
            </a:fld>
            <a:endParaRPr lang="en-US" dirty="0"/>
          </a:p>
        </p:txBody>
      </p:sp>
      <p:sp>
        <p:nvSpPr>
          <p:cNvPr id="7" name="Slide Number Placeholder 6"/>
          <p:cNvSpPr>
            <a:spLocks noGrp="1"/>
          </p:cNvSpPr>
          <p:nvPr>
            <p:ph type="sldNum" sz="quarter" idx="11"/>
          </p:nvPr>
        </p:nvSpPr>
        <p:spPr/>
        <p:txBody>
          <a:bodyPr rtlCol="0"/>
          <a:lstStyle/>
          <a:p>
            <a:fld id="{0A5E739B-96DB-43F2-B03E-DC3C5DB96344}"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7349C-1DCA-42F1-8677-12E720417D89}" type="datetime1">
              <a:rPr lang="en-US" smtClean="0"/>
              <a:pPr/>
              <a:t>11/17/2009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5E739B-96DB-43F2-B03E-DC3C5DB963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F763B5F-2103-4803-91BF-A355F1F15DD0}" type="datetime1">
              <a:rPr lang="en-US" smtClean="0"/>
              <a:pPr/>
              <a:t>11/17/2009</a:t>
            </a:fld>
            <a:endParaRPr lang="en-US" dirty="0"/>
          </a:p>
        </p:txBody>
      </p:sp>
      <p:sp>
        <p:nvSpPr>
          <p:cNvPr id="22" name="Slide Number Placeholder 21"/>
          <p:cNvSpPr>
            <a:spLocks noGrp="1"/>
          </p:cNvSpPr>
          <p:nvPr>
            <p:ph type="sldNum" sz="quarter" idx="15"/>
          </p:nvPr>
        </p:nvSpPr>
        <p:spPr/>
        <p:txBody>
          <a:bodyPr rtlCol="0"/>
          <a:lstStyle/>
          <a:p>
            <a:fld id="{0A5E739B-96DB-43F2-B03E-DC3C5DB96344}"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E9DF07D-7706-4B54-AFE2-C09D5FCA6DF1}" type="datetime1">
              <a:rPr lang="en-US" smtClean="0"/>
              <a:pPr/>
              <a:t>11/17/2009</a:t>
            </a:fld>
            <a:endParaRPr lang="en-US" dirty="0"/>
          </a:p>
        </p:txBody>
      </p:sp>
      <p:sp>
        <p:nvSpPr>
          <p:cNvPr id="18" name="Slide Number Placeholder 17"/>
          <p:cNvSpPr>
            <a:spLocks noGrp="1"/>
          </p:cNvSpPr>
          <p:nvPr>
            <p:ph type="sldNum" sz="quarter" idx="11"/>
          </p:nvPr>
        </p:nvSpPr>
        <p:spPr/>
        <p:txBody>
          <a:bodyPr rtlCol="0"/>
          <a:lstStyle/>
          <a:p>
            <a:fld id="{0A5E739B-96DB-43F2-B03E-DC3C5DB96344}"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31F75D-33ED-4948-8FBD-5A1B936DD850}" type="datetime1">
              <a:rPr lang="en-US" smtClean="0"/>
              <a:pPr/>
              <a:t>11/17/2009</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A5E739B-96DB-43F2-B03E-DC3C5DB963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earch.cpan.org/dist/UMLS-Interface"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earch.cpan.org/dist/UMLS-Similarity"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71600"/>
            <a:ext cx="7162800" cy="2057400"/>
          </a:xfrm>
        </p:spPr>
        <p:txBody>
          <a:bodyPr>
            <a:normAutofit fontScale="90000"/>
          </a:bodyPr>
          <a:lstStyle/>
          <a:p>
            <a:r>
              <a:rPr lang="en-US" sz="3600" dirty="0" smtClean="0"/>
              <a:t>UMLS-Interface and </a:t>
            </a:r>
            <a:br>
              <a:rPr lang="en-US" sz="3600" dirty="0" smtClean="0"/>
            </a:br>
            <a:r>
              <a:rPr lang="en-US" sz="3600" dirty="0" smtClean="0"/>
              <a:t>UMLS-Similarity: </a:t>
            </a:r>
            <a:br>
              <a:rPr lang="en-US" sz="3600" dirty="0" smtClean="0"/>
            </a:br>
            <a:r>
              <a:rPr lang="en-US" dirty="0" smtClean="0"/>
              <a:t/>
            </a:r>
            <a:br>
              <a:rPr lang="en-US" dirty="0" smtClean="0"/>
            </a:br>
            <a:r>
              <a:rPr lang="en-US" dirty="0" smtClean="0"/>
              <a:t>Open Source Software for Measuring Paths and Semantic Similarity</a:t>
            </a:r>
            <a:endParaRPr lang="en-US" dirty="0"/>
          </a:p>
        </p:txBody>
      </p:sp>
      <p:sp>
        <p:nvSpPr>
          <p:cNvPr id="3" name="Subtitle 2"/>
          <p:cNvSpPr>
            <a:spLocks noGrp="1"/>
          </p:cNvSpPr>
          <p:nvPr>
            <p:ph type="subTitle" idx="1"/>
          </p:nvPr>
        </p:nvSpPr>
        <p:spPr>
          <a:xfrm>
            <a:off x="4724400" y="4267200"/>
            <a:ext cx="3886200" cy="914400"/>
          </a:xfrm>
        </p:spPr>
        <p:txBody>
          <a:bodyPr>
            <a:normAutofit fontScale="92500" lnSpcReduction="20000"/>
          </a:bodyPr>
          <a:lstStyle/>
          <a:p>
            <a:r>
              <a:rPr lang="en-US" dirty="0" smtClean="0"/>
              <a:t>Bridget  McInnes</a:t>
            </a:r>
          </a:p>
          <a:p>
            <a:r>
              <a:rPr lang="en-US" dirty="0" smtClean="0"/>
              <a:t>Ted Pedersen </a:t>
            </a:r>
          </a:p>
          <a:p>
            <a:r>
              <a:rPr lang="en-US" dirty="0" smtClean="0"/>
              <a:t>Serguei Pakhomov</a:t>
            </a:r>
          </a:p>
        </p:txBody>
      </p:sp>
      <p:sp>
        <p:nvSpPr>
          <p:cNvPr id="4" name="Slide Number Placeholder 3"/>
          <p:cNvSpPr>
            <a:spLocks noGrp="1"/>
          </p:cNvSpPr>
          <p:nvPr>
            <p:ph type="sldNum" sz="quarter" idx="12"/>
          </p:nvPr>
        </p:nvSpPr>
        <p:spPr/>
        <p:txBody>
          <a:bodyPr/>
          <a:lstStyle/>
          <a:p>
            <a:fld id="{0A5E739B-96DB-43F2-B03E-DC3C5DB96344}" type="slidenum">
              <a:rPr lang="en-US" smtClean="0"/>
              <a:pPr/>
              <a:t>1</a:t>
            </a:fld>
            <a:endParaRPr lang="en-US" dirty="0"/>
          </a:p>
        </p:txBody>
      </p:sp>
      <p:sp>
        <p:nvSpPr>
          <p:cNvPr id="5" name="Date Placeholder 4"/>
          <p:cNvSpPr>
            <a:spLocks noGrp="1"/>
          </p:cNvSpPr>
          <p:nvPr>
            <p:ph type="dt" sz="half" idx="10"/>
          </p:nvPr>
        </p:nvSpPr>
        <p:spPr/>
        <p:txBody>
          <a:bodyPr/>
          <a:lstStyle/>
          <a:p>
            <a:fld id="{58F714D1-1CF5-4B09-82EB-0A837FE9056D}" type="datetime1">
              <a:rPr lang="en-US" smtClean="0"/>
              <a:pPr/>
              <a:t>11/17/2009</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Relations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10</a:t>
            </a:fld>
            <a:endParaRPr lang="en-US" dirty="0"/>
          </a:p>
        </p:txBody>
      </p:sp>
      <p:sp>
        <p:nvSpPr>
          <p:cNvPr id="5" name="Oval 4"/>
          <p:cNvSpPr/>
          <p:nvPr/>
        </p:nvSpPr>
        <p:spPr>
          <a:xfrm>
            <a:off x="381000" y="29718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C0009264</a:t>
            </a:r>
          </a:p>
          <a:p>
            <a:pPr algn="ctr"/>
            <a:r>
              <a:rPr lang="en-US" dirty="0" smtClean="0"/>
              <a:t>Cold Temperature</a:t>
            </a:r>
            <a:endParaRPr lang="en-US" dirty="0"/>
          </a:p>
        </p:txBody>
      </p:sp>
      <p:sp>
        <p:nvSpPr>
          <p:cNvPr id="6" name="Oval 5"/>
          <p:cNvSpPr/>
          <p:nvPr/>
        </p:nvSpPr>
        <p:spPr>
          <a:xfrm>
            <a:off x="2971800" y="1981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C0039476</a:t>
            </a:r>
          </a:p>
          <a:p>
            <a:pPr algn="ctr"/>
            <a:r>
              <a:rPr lang="en-US" dirty="0" smtClean="0"/>
              <a:t> Temperature</a:t>
            </a:r>
            <a:endParaRPr lang="en-US" dirty="0"/>
          </a:p>
        </p:txBody>
      </p:sp>
      <p:cxnSp>
        <p:nvCxnSpPr>
          <p:cNvPr id="7" name="Shape 6"/>
          <p:cNvCxnSpPr>
            <a:stCxn id="5" idx="0"/>
          </p:cNvCxnSpPr>
          <p:nvPr/>
        </p:nvCxnSpPr>
        <p:spPr>
          <a:xfrm rot="5400000" flipH="1" flipV="1">
            <a:off x="2106930" y="14363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600200"/>
            <a:ext cx="2133918" cy="646331"/>
          </a:xfrm>
          <a:prstGeom prst="rect">
            <a:avLst/>
          </a:prstGeom>
          <a:noFill/>
        </p:spPr>
        <p:txBody>
          <a:bodyPr wrap="none" rtlCol="0">
            <a:spAutoFit/>
          </a:bodyPr>
          <a:lstStyle/>
          <a:p>
            <a:r>
              <a:rPr lang="en-US" dirty="0" smtClean="0"/>
              <a:t>PAR/CHD</a:t>
            </a:r>
          </a:p>
          <a:p>
            <a:r>
              <a:rPr lang="en-US" dirty="0" smtClean="0"/>
              <a:t>     (SNOMED-CT)</a:t>
            </a:r>
            <a:endParaRPr lang="en-US" dirty="0"/>
          </a:p>
        </p:txBody>
      </p:sp>
      <p:sp>
        <p:nvSpPr>
          <p:cNvPr id="13" name="Oval 12"/>
          <p:cNvSpPr/>
          <p:nvPr/>
        </p:nvSpPr>
        <p:spPr>
          <a:xfrm>
            <a:off x="33528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C0009264</a:t>
            </a:r>
          </a:p>
          <a:p>
            <a:pPr algn="ctr"/>
            <a:r>
              <a:rPr lang="en-US" dirty="0" smtClean="0"/>
              <a:t>Cold Temperature</a:t>
            </a:r>
            <a:endParaRPr lang="en-US" dirty="0"/>
          </a:p>
        </p:txBody>
      </p:sp>
      <p:sp>
        <p:nvSpPr>
          <p:cNvPr id="14" name="Oval 13"/>
          <p:cNvSpPr/>
          <p:nvPr/>
        </p:nvSpPr>
        <p:spPr>
          <a:xfrm>
            <a:off x="5943600" y="40386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C0039476</a:t>
            </a:r>
          </a:p>
          <a:p>
            <a:pPr algn="ctr"/>
            <a:r>
              <a:rPr lang="en-US" dirty="0" smtClean="0"/>
              <a:t> Temperature</a:t>
            </a:r>
            <a:endParaRPr lang="en-US" dirty="0"/>
          </a:p>
        </p:txBody>
      </p:sp>
      <p:cxnSp>
        <p:nvCxnSpPr>
          <p:cNvPr id="15" name="Shape 14"/>
          <p:cNvCxnSpPr>
            <a:stCxn id="13" idx="0"/>
          </p:cNvCxnSpPr>
          <p:nvPr/>
        </p:nvCxnSpPr>
        <p:spPr>
          <a:xfrm rot="5400000" flipH="1" flipV="1">
            <a:off x="5078730" y="34937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7600" y="4038600"/>
            <a:ext cx="1274708" cy="646331"/>
          </a:xfrm>
          <a:prstGeom prst="rect">
            <a:avLst/>
          </a:prstGeom>
          <a:noFill/>
        </p:spPr>
        <p:txBody>
          <a:bodyPr wrap="none" rtlCol="0">
            <a:spAutoFit/>
          </a:bodyPr>
          <a:lstStyle/>
          <a:p>
            <a:r>
              <a:rPr lang="en-US" dirty="0" smtClean="0"/>
              <a:t>PAR/CHD</a:t>
            </a:r>
          </a:p>
          <a:p>
            <a:r>
              <a:rPr lang="en-US" dirty="0" smtClean="0"/>
              <a:t>     (MSH)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Information</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11</a:t>
            </a:fld>
            <a:endParaRPr lang="en-US" dirty="0"/>
          </a:p>
        </p:txBody>
      </p:sp>
      <p:sp>
        <p:nvSpPr>
          <p:cNvPr id="5" name="Oval 4"/>
          <p:cNvSpPr/>
          <p:nvPr/>
        </p:nvSpPr>
        <p:spPr>
          <a:xfrm>
            <a:off x="609600" y="48006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A15588749</a:t>
            </a:r>
          </a:p>
          <a:p>
            <a:pPr algn="ctr"/>
            <a:r>
              <a:rPr lang="en-US" dirty="0" smtClean="0"/>
              <a:t>Cold Temperature</a:t>
            </a:r>
            <a:endParaRPr lang="en-US" dirty="0"/>
          </a:p>
        </p:txBody>
      </p:sp>
      <p:sp>
        <p:nvSpPr>
          <p:cNvPr id="6" name="Oval 5"/>
          <p:cNvSpPr/>
          <p:nvPr/>
        </p:nvSpPr>
        <p:spPr>
          <a:xfrm>
            <a:off x="609600" y="21336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A0123939</a:t>
            </a:r>
          </a:p>
          <a:p>
            <a:pPr algn="ctr"/>
            <a:r>
              <a:rPr lang="en-US" dirty="0" smtClean="0"/>
              <a:t> Temperature</a:t>
            </a:r>
            <a:endParaRPr lang="en-US" dirty="0"/>
          </a:p>
        </p:txBody>
      </p:sp>
      <p:sp>
        <p:nvSpPr>
          <p:cNvPr id="8" name="TextBox 7"/>
          <p:cNvSpPr txBox="1"/>
          <p:nvPr/>
        </p:nvSpPr>
        <p:spPr>
          <a:xfrm>
            <a:off x="533400" y="4191000"/>
            <a:ext cx="1085554" cy="369332"/>
          </a:xfrm>
          <a:prstGeom prst="rect">
            <a:avLst/>
          </a:prstGeom>
          <a:noFill/>
        </p:spPr>
        <p:txBody>
          <a:bodyPr wrap="none" rtlCol="0">
            <a:spAutoFit/>
          </a:bodyPr>
          <a:lstStyle/>
          <a:p>
            <a:r>
              <a:rPr lang="en-US" dirty="0" smtClean="0"/>
              <a:t>Relation</a:t>
            </a:r>
            <a:endParaRPr lang="en-US" dirty="0"/>
          </a:p>
        </p:txBody>
      </p:sp>
      <p:cxnSp>
        <p:nvCxnSpPr>
          <p:cNvPr id="11" name="Straight Arrow Connector 10"/>
          <p:cNvCxnSpPr>
            <a:stCxn id="5" idx="0"/>
            <a:endCxn id="6" idx="4"/>
          </p:cNvCxnSpPr>
          <p:nvPr/>
        </p:nvCxnSpPr>
        <p:spPr>
          <a:xfrm rot="5400000" flipH="1" flipV="1">
            <a:off x="1295400" y="4305300"/>
            <a:ext cx="990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8600" y="2057400"/>
            <a:ext cx="32766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4876800" y="48006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CUI C0009264</a:t>
            </a:r>
          </a:p>
          <a:p>
            <a:pPr algn="ctr"/>
            <a:r>
              <a:rPr lang="en-US" dirty="0" smtClean="0"/>
              <a:t>Cold Temperature</a:t>
            </a:r>
            <a:endParaRPr lang="en-US" dirty="0"/>
          </a:p>
        </p:txBody>
      </p:sp>
      <p:sp>
        <p:nvSpPr>
          <p:cNvPr id="20" name="Oval 19"/>
          <p:cNvSpPr/>
          <p:nvPr/>
        </p:nvSpPr>
        <p:spPr>
          <a:xfrm>
            <a:off x="4876800" y="21336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C0039476</a:t>
            </a:r>
          </a:p>
          <a:p>
            <a:pPr algn="ctr"/>
            <a:r>
              <a:rPr lang="en-US" dirty="0" smtClean="0"/>
              <a:t> Temperature</a:t>
            </a:r>
            <a:endParaRPr lang="en-US" dirty="0"/>
          </a:p>
        </p:txBody>
      </p:sp>
      <p:sp>
        <p:nvSpPr>
          <p:cNvPr id="21" name="TextBox 20"/>
          <p:cNvSpPr txBox="1"/>
          <p:nvPr/>
        </p:nvSpPr>
        <p:spPr>
          <a:xfrm>
            <a:off x="4800600" y="4191000"/>
            <a:ext cx="1085554" cy="369332"/>
          </a:xfrm>
          <a:prstGeom prst="rect">
            <a:avLst/>
          </a:prstGeom>
          <a:noFill/>
        </p:spPr>
        <p:txBody>
          <a:bodyPr wrap="none" rtlCol="0">
            <a:spAutoFit/>
          </a:bodyPr>
          <a:lstStyle/>
          <a:p>
            <a:r>
              <a:rPr lang="en-US" dirty="0" smtClean="0"/>
              <a:t>Relation</a:t>
            </a:r>
            <a:endParaRPr lang="en-US" dirty="0"/>
          </a:p>
        </p:txBody>
      </p:sp>
      <p:cxnSp>
        <p:nvCxnSpPr>
          <p:cNvPr id="22" name="Straight Arrow Connector 21"/>
          <p:cNvCxnSpPr>
            <a:stCxn id="19" idx="0"/>
            <a:endCxn id="20" idx="4"/>
          </p:cNvCxnSpPr>
          <p:nvPr/>
        </p:nvCxnSpPr>
        <p:spPr>
          <a:xfrm rot="5400000" flipH="1" flipV="1">
            <a:off x="5562600" y="4305300"/>
            <a:ext cx="990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495800" y="2057400"/>
            <a:ext cx="32766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1219200" y="1600200"/>
            <a:ext cx="1189749" cy="369332"/>
          </a:xfrm>
          <a:prstGeom prst="rect">
            <a:avLst/>
          </a:prstGeom>
          <a:noFill/>
        </p:spPr>
        <p:txBody>
          <a:bodyPr wrap="none" rtlCol="0">
            <a:spAutoFit/>
          </a:bodyPr>
          <a:lstStyle/>
          <a:p>
            <a:r>
              <a:rPr lang="en-US" dirty="0" smtClean="0"/>
              <a:t>MRHIER</a:t>
            </a:r>
            <a:endParaRPr lang="en-US" dirty="0"/>
          </a:p>
        </p:txBody>
      </p:sp>
      <p:sp>
        <p:nvSpPr>
          <p:cNvPr id="25" name="TextBox 24"/>
          <p:cNvSpPr txBox="1"/>
          <p:nvPr/>
        </p:nvSpPr>
        <p:spPr>
          <a:xfrm>
            <a:off x="5562600" y="1600200"/>
            <a:ext cx="1056700" cy="369332"/>
          </a:xfrm>
          <a:prstGeom prst="rect">
            <a:avLst/>
          </a:prstGeom>
          <a:noFill/>
        </p:spPr>
        <p:txBody>
          <a:bodyPr wrap="none" rtlCol="0">
            <a:spAutoFit/>
          </a:bodyPr>
          <a:lstStyle/>
          <a:p>
            <a:r>
              <a:rPr lang="en-US" dirty="0" smtClean="0"/>
              <a:t>MRREL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MRREL and MRHIER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MRHIER </a:t>
            </a:r>
          </a:p>
          <a:p>
            <a:pPr lvl="1"/>
            <a:r>
              <a:rPr lang="en-US" dirty="0" smtClean="0"/>
              <a:t>Contains the full path to root relations between AUIs from each of the sources</a:t>
            </a:r>
          </a:p>
          <a:p>
            <a:pPr lvl="2"/>
            <a:r>
              <a:rPr lang="en-US" dirty="0" smtClean="0"/>
              <a:t>is-a</a:t>
            </a:r>
          </a:p>
          <a:p>
            <a:pPr lvl="2"/>
            <a:r>
              <a:rPr lang="en-US" dirty="0" smtClean="0"/>
              <a:t>part-of</a:t>
            </a:r>
          </a:p>
          <a:p>
            <a:pPr lvl="2"/>
            <a:endParaRPr lang="en-US" dirty="0" smtClean="0"/>
          </a:p>
          <a:p>
            <a:r>
              <a:rPr lang="en-US" dirty="0" smtClean="0"/>
              <a:t>MRREL</a:t>
            </a:r>
          </a:p>
          <a:p>
            <a:pPr lvl="1"/>
            <a:r>
              <a:rPr lang="en-US" dirty="0" smtClean="0"/>
              <a:t>Contains the pairwise relations between CUIs</a:t>
            </a:r>
          </a:p>
          <a:p>
            <a:pPr lvl="1"/>
            <a:r>
              <a:rPr lang="en-US" dirty="0" smtClean="0"/>
              <a:t>Relations:</a:t>
            </a:r>
          </a:p>
          <a:p>
            <a:pPr lvl="2"/>
            <a:r>
              <a:rPr lang="en-US" dirty="0" smtClean="0"/>
              <a:t>PAR/CHD</a:t>
            </a:r>
          </a:p>
          <a:p>
            <a:pPr lvl="2"/>
            <a:r>
              <a:rPr lang="en-US" dirty="0" smtClean="0"/>
              <a:t>RB/RN</a:t>
            </a:r>
          </a:p>
          <a:p>
            <a:r>
              <a:rPr lang="en-US" dirty="0" smtClean="0"/>
              <a:t>It is possible to generate MRHEIR from MRREL except for the following sources:</a:t>
            </a:r>
          </a:p>
          <a:p>
            <a:pPr lvl="1"/>
            <a:r>
              <a:rPr lang="en-US" dirty="0" smtClean="0"/>
              <a:t>AIR</a:t>
            </a:r>
          </a:p>
          <a:p>
            <a:pPr lvl="1"/>
            <a:r>
              <a:rPr lang="en-US" dirty="0" smtClean="0"/>
              <a:t>MSH</a:t>
            </a:r>
          </a:p>
          <a:p>
            <a:pPr lvl="1"/>
            <a:r>
              <a:rPr lang="en-US" dirty="0" smtClean="0"/>
              <a:t>SNM2</a:t>
            </a:r>
          </a:p>
          <a:p>
            <a:pPr lvl="1"/>
            <a:r>
              <a:rPr lang="en-US" dirty="0" smtClean="0"/>
              <a:t>USPMG</a:t>
            </a:r>
          </a:p>
          <a:p>
            <a:pPr lvl="1"/>
            <a:r>
              <a:rPr lang="en-US" dirty="0" smtClean="0"/>
              <a:t>OMS</a:t>
            </a:r>
          </a:p>
        </p:txBody>
      </p:sp>
      <p:sp>
        <p:nvSpPr>
          <p:cNvPr id="4" name="Slide Number Placeholder 3"/>
          <p:cNvSpPr>
            <a:spLocks noGrp="1"/>
          </p:cNvSpPr>
          <p:nvPr>
            <p:ph type="sldNum" sz="quarter" idx="15"/>
          </p:nvPr>
        </p:nvSpPr>
        <p:spPr/>
        <p:txBody>
          <a:bodyPr/>
          <a:lstStyle/>
          <a:p>
            <a:fld id="{0A5E739B-96DB-43F2-B03E-DC3C5DB96344}"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CUI versus AUI Hierarchy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benefit of using CUIs</a:t>
            </a:r>
          </a:p>
          <a:p>
            <a:pPr lvl="1"/>
            <a:r>
              <a:rPr lang="en-US" dirty="0" smtClean="0"/>
              <a:t>Ability to obtain the relation information between concepts across sources</a:t>
            </a:r>
          </a:p>
          <a:p>
            <a:pPr lvl="1"/>
            <a:r>
              <a:rPr lang="en-US" dirty="0" smtClean="0"/>
              <a:t>Ability to obtain the relation information between concepts using more than one type of relation:</a:t>
            </a:r>
          </a:p>
          <a:p>
            <a:pPr lvl="2"/>
            <a:r>
              <a:rPr lang="en-US" b="1" dirty="0" smtClean="0"/>
              <a:t>PAR/CHD – parent/child (relation in MRHIER)</a:t>
            </a:r>
            <a:endParaRPr lang="en-US" dirty="0" smtClean="0"/>
          </a:p>
          <a:p>
            <a:pPr lvl="2"/>
            <a:r>
              <a:rPr lang="en-US" dirty="0" smtClean="0"/>
              <a:t>RB/RN – narrower/broader</a:t>
            </a:r>
          </a:p>
          <a:p>
            <a:pPr lvl="2"/>
            <a:r>
              <a:rPr lang="en-US" dirty="0" smtClean="0"/>
              <a:t>SIB – sibling</a:t>
            </a:r>
          </a:p>
          <a:p>
            <a:pPr lvl="2"/>
            <a:r>
              <a:rPr lang="en-US" dirty="0" smtClean="0"/>
              <a:t>RL – concepts are similar or ‘alike’</a:t>
            </a:r>
          </a:p>
          <a:p>
            <a:pPr>
              <a:buNone/>
            </a:pPr>
            <a:endParaRPr lang="en-US" dirty="0" smtClean="0"/>
          </a:p>
          <a:p>
            <a:r>
              <a:rPr lang="en-US" dirty="0" smtClean="0"/>
              <a:t>The benefit of using AUIs</a:t>
            </a:r>
          </a:p>
          <a:p>
            <a:pPr lvl="1"/>
            <a:r>
              <a:rPr lang="en-US" dirty="0" smtClean="0"/>
              <a:t>Ability to obtain relation information (PAR/CHD) between concepts in the same source very quickly </a:t>
            </a:r>
          </a:p>
          <a:p>
            <a:pPr lvl="1"/>
            <a:r>
              <a:rPr lang="en-US" dirty="0" smtClean="0"/>
              <a:t>incorporates tree positional information for sources such as MSH</a:t>
            </a:r>
          </a:p>
          <a:p>
            <a:pPr lvl="1">
              <a:buNone/>
            </a:pPr>
            <a:endParaRPr lang="en-US" dirty="0" smtClean="0"/>
          </a:p>
          <a:p>
            <a:pPr lvl="1">
              <a:buNone/>
            </a:pPr>
            <a:r>
              <a:rPr lang="en-US" dirty="0" smtClean="0"/>
              <a:t>                       UMLS-Query by Shah and Musen, 2008	</a:t>
            </a:r>
          </a:p>
          <a:p>
            <a:pPr lvl="1">
              <a:buNone/>
            </a:pP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13</a:t>
            </a:fld>
            <a:endParaRPr lang="en-US" dirty="0"/>
          </a:p>
        </p:txBody>
      </p:sp>
      <p:sp>
        <p:nvSpPr>
          <p:cNvPr id="5" name="Right Arrow 4"/>
          <p:cNvSpPr/>
          <p:nvPr/>
        </p:nvSpPr>
        <p:spPr>
          <a:xfrm>
            <a:off x="1600200" y="6019800"/>
            <a:ext cx="609600"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UMLS-Interface</a:t>
            </a:r>
            <a:endParaRPr lang="en-US" dirty="0"/>
          </a:p>
        </p:txBody>
      </p:sp>
      <p:sp>
        <p:nvSpPr>
          <p:cNvPr id="3" name="Content Placeholder 2"/>
          <p:cNvSpPr>
            <a:spLocks noGrp="1"/>
          </p:cNvSpPr>
          <p:nvPr>
            <p:ph sz="quarter" idx="1"/>
          </p:nvPr>
        </p:nvSpPr>
        <p:spPr/>
        <p:txBody>
          <a:bodyPr/>
          <a:lstStyle/>
          <a:p>
            <a:r>
              <a:rPr lang="en-US" dirty="0" smtClean="0"/>
              <a:t>Perl interface to the UMLS present locally in a MySQL database.</a:t>
            </a:r>
          </a:p>
          <a:p>
            <a:endParaRPr lang="en-US" dirty="0" smtClean="0"/>
          </a:p>
          <a:p>
            <a:r>
              <a:rPr lang="en-US" dirty="0" smtClean="0"/>
              <a:t>Its main purpose is to returns path information about CUIs using the relation information in MRREL </a:t>
            </a:r>
          </a:p>
          <a:p>
            <a:pPr lvl="1"/>
            <a:r>
              <a:rPr lang="en-US" dirty="0" smtClean="0"/>
              <a:t>All possible paths to the root</a:t>
            </a:r>
          </a:p>
          <a:p>
            <a:pPr lvl="1"/>
            <a:r>
              <a:rPr lang="en-US" dirty="0" smtClean="0"/>
              <a:t>Shortest path between two concepts</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UMLS-Similarity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suite of perl modules that implement a number of path-based semantic similarity measures to determine the similarity between two CUIs in the UMLS</a:t>
            </a:r>
          </a:p>
          <a:p>
            <a:pPr lvl="1"/>
            <a:r>
              <a:rPr lang="en-US" dirty="0" smtClean="0"/>
              <a:t>Measures are path-based because they rely on the location of the concepts in a hierarchy</a:t>
            </a:r>
          </a:p>
          <a:p>
            <a:pPr lvl="1"/>
            <a:r>
              <a:rPr lang="en-US" dirty="0" smtClean="0"/>
              <a:t>The path information is obtained using UMLS-Interface</a:t>
            </a:r>
          </a:p>
          <a:p>
            <a:r>
              <a:rPr lang="en-US" dirty="0" smtClean="0"/>
              <a:t>Semantic Similarity Measures:</a:t>
            </a:r>
          </a:p>
          <a:p>
            <a:pPr lvl="1"/>
            <a:r>
              <a:rPr lang="en-US" dirty="0" smtClean="0"/>
              <a:t>Path measure</a:t>
            </a:r>
          </a:p>
          <a:p>
            <a:pPr lvl="1"/>
            <a:r>
              <a:rPr lang="en-US" dirty="0" smtClean="0"/>
              <a:t>Conceptual Distance (Rada, et. al, 1989)</a:t>
            </a:r>
          </a:p>
          <a:p>
            <a:pPr lvl="1"/>
            <a:r>
              <a:rPr lang="en-US" dirty="0" smtClean="0"/>
              <a:t>Leacock and Chodorow, 1998</a:t>
            </a:r>
          </a:p>
          <a:p>
            <a:pPr lvl="1"/>
            <a:r>
              <a:rPr lang="en-US" dirty="0" smtClean="0"/>
              <a:t>Wu and Palmer, 1994</a:t>
            </a:r>
          </a:p>
          <a:p>
            <a:pPr lvl="1"/>
            <a:r>
              <a:rPr lang="en-US" dirty="0" smtClean="0"/>
              <a:t>Nguyen and Al-Mubaid, 2006</a:t>
            </a:r>
          </a:p>
        </p:txBody>
      </p:sp>
      <p:sp>
        <p:nvSpPr>
          <p:cNvPr id="4" name="Slide Number Placeholder 3"/>
          <p:cNvSpPr>
            <a:spLocks noGrp="1"/>
          </p:cNvSpPr>
          <p:nvPr>
            <p:ph type="sldNum" sz="quarter" idx="15"/>
          </p:nvPr>
        </p:nvSpPr>
        <p:spPr/>
        <p:txBody>
          <a:bodyPr/>
          <a:lstStyle/>
          <a:p>
            <a:fld id="{0A5E739B-96DB-43F2-B03E-DC3C5DB96344}"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Similarity Example</a:t>
            </a:r>
            <a:endParaRPr lang="en-US" dirty="0"/>
          </a:p>
        </p:txBody>
      </p:sp>
      <p:sp>
        <p:nvSpPr>
          <p:cNvPr id="3" name="Content Placeholder 2"/>
          <p:cNvSpPr>
            <a:spLocks noGrp="1"/>
          </p:cNvSpPr>
          <p:nvPr>
            <p:ph sz="quarter" idx="1"/>
          </p:nvPr>
        </p:nvSpPr>
        <p:spPr/>
        <p:txBody>
          <a:bodyPr/>
          <a:lstStyle/>
          <a:p>
            <a:r>
              <a:rPr lang="en-US" dirty="0" smtClean="0"/>
              <a:t>Path measure</a:t>
            </a:r>
          </a:p>
          <a:p>
            <a:pPr>
              <a:buNone/>
            </a:pPr>
            <a:endParaRPr lang="en-US" dirty="0" smtClean="0"/>
          </a:p>
        </p:txBody>
      </p:sp>
      <p:sp>
        <p:nvSpPr>
          <p:cNvPr id="4" name="Slide Number Placeholder 3"/>
          <p:cNvSpPr>
            <a:spLocks noGrp="1"/>
          </p:cNvSpPr>
          <p:nvPr>
            <p:ph type="sldNum" sz="quarter" idx="15"/>
          </p:nvPr>
        </p:nvSpPr>
        <p:spPr/>
        <p:txBody>
          <a:bodyPr/>
          <a:lstStyle/>
          <a:p>
            <a:fld id="{0A5E739B-96DB-43F2-B03E-DC3C5DB96344}" type="slidenum">
              <a:rPr lang="en-US" smtClean="0"/>
              <a:pPr/>
              <a:t>16</a:t>
            </a:fld>
            <a:endParaRPr lang="en-US" dirty="0"/>
          </a:p>
        </p:txBody>
      </p:sp>
      <p:cxnSp>
        <p:nvCxnSpPr>
          <p:cNvPr id="6" name="Straight Connector 5"/>
          <p:cNvCxnSpPr/>
          <p:nvPr/>
        </p:nvCxnSpPr>
        <p:spPr>
          <a:xfrm>
            <a:off x="4343400" y="26670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0" y="2362200"/>
            <a:ext cx="317716" cy="369332"/>
          </a:xfrm>
          <a:prstGeom prst="rect">
            <a:avLst/>
          </a:prstGeom>
          <a:noFill/>
        </p:spPr>
        <p:txBody>
          <a:bodyPr wrap="none" rtlCol="0">
            <a:spAutoFit/>
          </a:bodyPr>
          <a:lstStyle/>
          <a:p>
            <a:r>
              <a:rPr lang="en-US" b="1" dirty="0" smtClean="0"/>
              <a:t>1</a:t>
            </a:r>
            <a:endParaRPr lang="en-US" b="1" dirty="0"/>
          </a:p>
        </p:txBody>
      </p:sp>
      <p:sp>
        <p:nvSpPr>
          <p:cNvPr id="9" name="TextBox 8"/>
          <p:cNvSpPr txBox="1"/>
          <p:nvPr/>
        </p:nvSpPr>
        <p:spPr>
          <a:xfrm>
            <a:off x="2895600" y="4038600"/>
            <a:ext cx="5562600" cy="646331"/>
          </a:xfrm>
          <a:prstGeom prst="rect">
            <a:avLst/>
          </a:prstGeom>
          <a:noFill/>
        </p:spPr>
        <p:txBody>
          <a:bodyPr wrap="square" rtlCol="0">
            <a:spAutoFit/>
          </a:bodyPr>
          <a:lstStyle/>
          <a:p>
            <a:pPr algn="ctr"/>
            <a:r>
              <a:rPr lang="en-US" b="1" dirty="0" smtClean="0"/>
              <a:t>where N  =  # links in the shortest  path   	between the two concepts c1 and c2</a:t>
            </a:r>
            <a:endParaRPr lang="en-US" b="1" dirty="0"/>
          </a:p>
        </p:txBody>
      </p:sp>
      <p:sp>
        <p:nvSpPr>
          <p:cNvPr id="10" name="TextBox 9"/>
          <p:cNvSpPr txBox="1"/>
          <p:nvPr/>
        </p:nvSpPr>
        <p:spPr>
          <a:xfrm>
            <a:off x="4572000" y="2743200"/>
            <a:ext cx="377026" cy="369332"/>
          </a:xfrm>
          <a:prstGeom prst="rect">
            <a:avLst/>
          </a:prstGeom>
          <a:noFill/>
        </p:spPr>
        <p:txBody>
          <a:bodyPr wrap="square" rtlCol="0">
            <a:spAutoFit/>
          </a:bodyPr>
          <a:lstStyle/>
          <a:p>
            <a:r>
              <a:rPr lang="en-US" b="1" dirty="0" smtClean="0"/>
              <a:t>N</a:t>
            </a:r>
            <a:endParaRPr lang="en-US" b="1" dirty="0"/>
          </a:p>
        </p:txBody>
      </p:sp>
      <p:sp>
        <p:nvSpPr>
          <p:cNvPr id="13" name="TextBox 12"/>
          <p:cNvSpPr txBox="1"/>
          <p:nvPr/>
        </p:nvSpPr>
        <p:spPr>
          <a:xfrm>
            <a:off x="2438400" y="2514600"/>
            <a:ext cx="1752600" cy="369332"/>
          </a:xfrm>
          <a:prstGeom prst="rect">
            <a:avLst/>
          </a:prstGeom>
          <a:noFill/>
        </p:spPr>
        <p:txBody>
          <a:bodyPr wrap="square" rtlCol="0">
            <a:spAutoFit/>
          </a:bodyPr>
          <a:lstStyle/>
          <a:p>
            <a:r>
              <a:rPr lang="en-US" b="1" dirty="0" smtClean="0"/>
              <a:t>Sim(c1,c2) = </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Sources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17</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0" y="19812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57150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endParaRPr lang="en-US" dirty="0"/>
          </a:p>
        </p:txBody>
      </p:sp>
      <p:sp>
        <p:nvSpPr>
          <p:cNvPr id="26" name="TextBox 25"/>
          <p:cNvSpPr txBox="1"/>
          <p:nvPr/>
        </p:nvSpPr>
        <p:spPr>
          <a:xfrm>
            <a:off x="2362200" y="38100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Sources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18</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0" y="19812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57150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endParaRPr lang="en-US" dirty="0"/>
          </a:p>
        </p:txBody>
      </p:sp>
      <p:sp>
        <p:nvSpPr>
          <p:cNvPr id="26" name="TextBox 25"/>
          <p:cNvSpPr txBox="1"/>
          <p:nvPr/>
        </p:nvSpPr>
        <p:spPr>
          <a:xfrm>
            <a:off x="2362200" y="38100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057400" y="1828800"/>
            <a:ext cx="2438400" cy="48006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228600" y="3429000"/>
            <a:ext cx="1856598" cy="646331"/>
          </a:xfrm>
          <a:prstGeom prst="rect">
            <a:avLst/>
          </a:prstGeom>
          <a:noFill/>
        </p:spPr>
        <p:txBody>
          <a:bodyPr wrap="none" rtlCol="0">
            <a:spAutoFit/>
          </a:bodyPr>
          <a:lstStyle/>
          <a:p>
            <a:r>
              <a:rPr lang="en-US" dirty="0" smtClean="0"/>
              <a:t>Similarity = 1/1</a:t>
            </a:r>
          </a:p>
          <a:p>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Sources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19</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0" y="19812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57150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endParaRPr lang="en-US" dirty="0"/>
          </a:p>
        </p:txBody>
      </p:sp>
      <p:sp>
        <p:nvSpPr>
          <p:cNvPr id="26" name="TextBox 25"/>
          <p:cNvSpPr txBox="1"/>
          <p:nvPr/>
        </p:nvSpPr>
        <p:spPr>
          <a:xfrm>
            <a:off x="2362200" y="38100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352800" y="1905000"/>
            <a:ext cx="4038600" cy="44958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7010400" y="2667000"/>
            <a:ext cx="1856598" cy="646331"/>
          </a:xfrm>
          <a:prstGeom prst="rect">
            <a:avLst/>
          </a:prstGeom>
          <a:noFill/>
        </p:spPr>
        <p:txBody>
          <a:bodyPr wrap="none" rtlCol="0">
            <a:spAutoFit/>
          </a:bodyPr>
          <a:lstStyle/>
          <a:p>
            <a:r>
              <a:rPr lang="en-US" dirty="0" smtClean="0"/>
              <a:t>Similarity = 1/2</a:t>
            </a:r>
          </a:p>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a:xfrm>
            <a:off x="685800" y="2057400"/>
            <a:ext cx="7467600" cy="2438400"/>
          </a:xfrm>
        </p:spPr>
        <p:txBody>
          <a:bodyPr/>
          <a:lstStyle/>
          <a:p>
            <a:pPr algn="ctr">
              <a:buNone/>
            </a:pPr>
            <a:r>
              <a:rPr lang="en-US" dirty="0" smtClean="0"/>
              <a:t>Develop tools to automatically compute the semantic similarity between two concepts in the biomedical domain using measures originally developed for general English using the Unified Medical Language System (UMLS)</a:t>
            </a:r>
          </a:p>
        </p:txBody>
      </p:sp>
      <p:sp>
        <p:nvSpPr>
          <p:cNvPr id="4" name="Slide Number Placeholder 3"/>
          <p:cNvSpPr>
            <a:spLocks noGrp="1"/>
          </p:cNvSpPr>
          <p:nvPr>
            <p:ph type="sldNum" sz="quarter" idx="15"/>
          </p:nvPr>
        </p:nvSpPr>
        <p:spPr/>
        <p:txBody>
          <a:bodyPr/>
          <a:lstStyle/>
          <a:p>
            <a:fld id="{0A5E739B-96DB-43F2-B03E-DC3C5DB96344}"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Sources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20</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0" y="19812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5715000"/>
            <a:ext cx="2133918" cy="646331"/>
          </a:xfrm>
          <a:prstGeom prst="rect">
            <a:avLst/>
          </a:prstGeom>
          <a:noFill/>
        </p:spPr>
        <p:txBody>
          <a:bodyPr wrap="none" rtlCol="0">
            <a:spAutoFit/>
          </a:bodyPr>
          <a:lstStyle/>
          <a:p>
            <a:r>
              <a:rPr lang="en-US" dirty="0" smtClean="0"/>
              <a:t>PAR</a:t>
            </a:r>
          </a:p>
          <a:p>
            <a:r>
              <a:rPr lang="en-US" dirty="0" smtClean="0"/>
              <a:t>     (SNOMED-CT)</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endParaRPr lang="en-US" dirty="0"/>
          </a:p>
        </p:txBody>
      </p:sp>
      <p:sp>
        <p:nvSpPr>
          <p:cNvPr id="26" name="TextBox 25"/>
          <p:cNvSpPr txBox="1"/>
          <p:nvPr/>
        </p:nvSpPr>
        <p:spPr>
          <a:xfrm>
            <a:off x="2362200" y="38100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524000" y="1828800"/>
            <a:ext cx="5638800" cy="44958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152400" y="2362200"/>
            <a:ext cx="1856598" cy="646331"/>
          </a:xfrm>
          <a:prstGeom prst="rect">
            <a:avLst/>
          </a:prstGeom>
          <a:noFill/>
        </p:spPr>
        <p:txBody>
          <a:bodyPr wrap="none" rtlCol="0">
            <a:spAutoFit/>
          </a:bodyPr>
          <a:lstStyle/>
          <a:p>
            <a:r>
              <a:rPr lang="en-US" dirty="0" smtClean="0"/>
              <a:t>Similarity = 1/1</a:t>
            </a:r>
          </a:p>
          <a:p>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Relations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21</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056" y="25908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00600" y="50292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p>
          <a:p>
            <a:pPr algn="ct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p>
          <a:p>
            <a:pPr algn="ctr"/>
            <a:endParaRPr lang="en-US" dirty="0"/>
          </a:p>
        </p:txBody>
      </p:sp>
      <p:sp>
        <p:nvSpPr>
          <p:cNvPr id="26" name="TextBox 25"/>
          <p:cNvSpPr txBox="1"/>
          <p:nvPr/>
        </p:nvSpPr>
        <p:spPr>
          <a:xfrm>
            <a:off x="2308326" y="38862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Relations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22</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056" y="25908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00600" y="50292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p>
          <a:p>
            <a:pPr algn="ct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p>
          <a:p>
            <a:pPr algn="ctr"/>
            <a:endParaRPr lang="en-US" dirty="0"/>
          </a:p>
        </p:txBody>
      </p:sp>
      <p:sp>
        <p:nvSpPr>
          <p:cNvPr id="26" name="TextBox 25"/>
          <p:cNvSpPr txBox="1"/>
          <p:nvPr/>
        </p:nvSpPr>
        <p:spPr>
          <a:xfrm>
            <a:off x="2308326" y="38862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057400" y="1828800"/>
            <a:ext cx="2438400" cy="48006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228600" y="3352800"/>
            <a:ext cx="1856598" cy="646331"/>
          </a:xfrm>
          <a:prstGeom prst="rect">
            <a:avLst/>
          </a:prstGeom>
          <a:noFill/>
        </p:spPr>
        <p:txBody>
          <a:bodyPr wrap="none" rtlCol="0">
            <a:spAutoFit/>
          </a:bodyPr>
          <a:lstStyle/>
          <a:p>
            <a:r>
              <a:rPr lang="en-US" dirty="0" smtClean="0"/>
              <a:t>Similarity = 1/1</a:t>
            </a:r>
          </a:p>
          <a:p>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Relations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23</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056" y="25908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00600" y="50292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p>
          <a:p>
            <a:pPr algn="ct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p>
          <a:p>
            <a:pPr algn="ctr"/>
            <a:endParaRPr lang="en-US" dirty="0"/>
          </a:p>
        </p:txBody>
      </p:sp>
      <p:sp>
        <p:nvSpPr>
          <p:cNvPr id="26" name="TextBox 25"/>
          <p:cNvSpPr txBox="1"/>
          <p:nvPr/>
        </p:nvSpPr>
        <p:spPr>
          <a:xfrm>
            <a:off x="2308326" y="38862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352800" y="1905000"/>
            <a:ext cx="4038600" cy="44958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6934200" y="2438400"/>
            <a:ext cx="1856598" cy="646331"/>
          </a:xfrm>
          <a:prstGeom prst="rect">
            <a:avLst/>
          </a:prstGeom>
          <a:noFill/>
        </p:spPr>
        <p:txBody>
          <a:bodyPr wrap="none" rtlCol="0">
            <a:spAutoFit/>
          </a:bodyPr>
          <a:lstStyle/>
          <a:p>
            <a:r>
              <a:rPr lang="en-US" dirty="0" smtClean="0"/>
              <a:t>Similarity = 1/2</a:t>
            </a:r>
          </a:p>
          <a:p>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Similarity Given Specified Relations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24</a:t>
            </a:fld>
            <a:endParaRPr lang="en-US" dirty="0"/>
          </a:p>
        </p:txBody>
      </p:sp>
      <p:cxnSp>
        <p:nvCxnSpPr>
          <p:cNvPr id="15" name="Shape 14"/>
          <p:cNvCxnSpPr>
            <a:endCxn id="24" idx="6"/>
          </p:cNvCxnSpPr>
          <p:nvPr/>
        </p:nvCxnSpPr>
        <p:spPr>
          <a:xfrm rot="10800000">
            <a:off x="4419600" y="2438400"/>
            <a:ext cx="1790700" cy="777240"/>
          </a:xfrm>
          <a:prstGeom prst="curvedConnector3">
            <a:avLst>
              <a:gd name="adj1" fmla="val 50000"/>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056" y="25908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17" name="Oval 16"/>
          <p:cNvSpPr/>
          <p:nvPr/>
        </p:nvSpPr>
        <p:spPr>
          <a:xfrm>
            <a:off x="2133600" y="5029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C0015385</a:t>
            </a:r>
          </a:p>
          <a:p>
            <a:pPr algn="ctr"/>
            <a:r>
              <a:rPr lang="en-US" dirty="0" smtClean="0"/>
              <a:t>Limbs</a:t>
            </a:r>
            <a:endParaRPr lang="en-US" dirty="0"/>
          </a:p>
        </p:txBody>
      </p:sp>
      <p:cxnSp>
        <p:nvCxnSpPr>
          <p:cNvPr id="21" name="Shape 20"/>
          <p:cNvCxnSpPr>
            <a:endCxn id="23" idx="4"/>
          </p:cNvCxnSpPr>
          <p:nvPr/>
        </p:nvCxnSpPr>
        <p:spPr>
          <a:xfrm flipV="1">
            <a:off x="4495800" y="4876800"/>
            <a:ext cx="1638300" cy="1005842"/>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00600" y="5029200"/>
            <a:ext cx="894797" cy="646331"/>
          </a:xfrm>
          <a:prstGeom prst="rect">
            <a:avLst/>
          </a:prstGeom>
          <a:noFill/>
        </p:spPr>
        <p:txBody>
          <a:bodyPr wrap="none" rtlCol="0">
            <a:spAutoFit/>
          </a:bodyPr>
          <a:lstStyle/>
          <a:p>
            <a:pPr algn="ctr"/>
            <a:r>
              <a:rPr lang="en-US" dirty="0" smtClean="0"/>
              <a:t>RB</a:t>
            </a:r>
          </a:p>
          <a:p>
            <a:pPr algn="ctr"/>
            <a:r>
              <a:rPr lang="en-US" dirty="0" smtClean="0"/>
              <a:t>(MSH)</a:t>
            </a:r>
            <a:endParaRPr lang="en-US" dirty="0"/>
          </a:p>
        </p:txBody>
      </p:sp>
      <p:sp>
        <p:nvSpPr>
          <p:cNvPr id="23" name="Oval 22"/>
          <p:cNvSpPr/>
          <p:nvPr/>
        </p:nvSpPr>
        <p:spPr>
          <a:xfrm>
            <a:off x="4953000" y="32004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C0229962</a:t>
            </a:r>
          </a:p>
          <a:p>
            <a:pPr algn="ctr"/>
            <a:r>
              <a:rPr lang="en-US" dirty="0" smtClean="0"/>
              <a:t>Anatomic Part</a:t>
            </a:r>
          </a:p>
          <a:p>
            <a:pPr algn="ctr"/>
            <a:endParaRPr lang="en-US" dirty="0"/>
          </a:p>
        </p:txBody>
      </p:sp>
      <p:sp>
        <p:nvSpPr>
          <p:cNvPr id="24" name="Oval 23"/>
          <p:cNvSpPr/>
          <p:nvPr/>
        </p:nvSpPr>
        <p:spPr>
          <a:xfrm>
            <a:off x="2057400" y="16002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C0005898</a:t>
            </a:r>
          </a:p>
          <a:p>
            <a:pPr algn="ctr"/>
            <a:r>
              <a:rPr lang="en-US" dirty="0" smtClean="0"/>
              <a:t>Body </a:t>
            </a:r>
          </a:p>
          <a:p>
            <a:pPr algn="ctr"/>
            <a:r>
              <a:rPr lang="en-US" dirty="0" smtClean="0"/>
              <a:t>Regions</a:t>
            </a:r>
          </a:p>
          <a:p>
            <a:pPr algn="ctr"/>
            <a:endParaRPr lang="en-US" dirty="0"/>
          </a:p>
        </p:txBody>
      </p:sp>
      <p:sp>
        <p:nvSpPr>
          <p:cNvPr id="26" name="TextBox 25"/>
          <p:cNvSpPr txBox="1"/>
          <p:nvPr/>
        </p:nvSpPr>
        <p:spPr>
          <a:xfrm>
            <a:off x="2308326" y="3886200"/>
            <a:ext cx="894797" cy="646331"/>
          </a:xfrm>
          <a:prstGeom prst="rect">
            <a:avLst/>
          </a:prstGeom>
          <a:noFill/>
        </p:spPr>
        <p:txBody>
          <a:bodyPr wrap="none" rtlCol="0">
            <a:spAutoFit/>
          </a:bodyPr>
          <a:lstStyle/>
          <a:p>
            <a:pPr algn="ctr"/>
            <a:r>
              <a:rPr lang="en-US" dirty="0" smtClean="0"/>
              <a:t>PAR</a:t>
            </a:r>
          </a:p>
          <a:p>
            <a:pPr algn="ctr"/>
            <a:r>
              <a:rPr lang="en-US" dirty="0" smtClean="0"/>
              <a:t>(MSH)</a:t>
            </a:r>
            <a:endParaRPr lang="en-US" dirty="0"/>
          </a:p>
        </p:txBody>
      </p:sp>
      <p:cxnSp>
        <p:nvCxnSpPr>
          <p:cNvPr id="37" name="Straight Arrow Connector 36"/>
          <p:cNvCxnSpPr/>
          <p:nvPr/>
        </p:nvCxnSpPr>
        <p:spPr>
          <a:xfrm rot="5400000">
            <a:off x="2401094" y="4152106"/>
            <a:ext cx="1752600" cy="1588"/>
          </a:xfrm>
          <a:prstGeom prst="straightConnector1">
            <a:avLst/>
          </a:prstGeom>
          <a:ln w="34925">
            <a:headEnd type="arrow"/>
            <a:tailEnd type="non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524000" y="1828800"/>
            <a:ext cx="5638800" cy="4495800"/>
          </a:xfrm>
          <a:prstGeom prst="ellipse">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52400" y="2438400"/>
            <a:ext cx="1920719" cy="646331"/>
          </a:xfrm>
          <a:prstGeom prst="rect">
            <a:avLst/>
          </a:prstGeom>
          <a:noFill/>
        </p:spPr>
        <p:txBody>
          <a:bodyPr wrap="none" rtlCol="0">
            <a:spAutoFit/>
          </a:bodyPr>
          <a:lstStyle/>
          <a:p>
            <a:r>
              <a:rPr lang="en-US" dirty="0" smtClean="0"/>
              <a:t>Similarity =  1/1</a:t>
            </a:r>
          </a:p>
          <a:p>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Validation</a:t>
            </a:r>
            <a:endParaRPr lang="en-US" dirty="0"/>
          </a:p>
        </p:txBody>
      </p:sp>
      <p:sp>
        <p:nvSpPr>
          <p:cNvPr id="3" name="Content Placeholder 2"/>
          <p:cNvSpPr>
            <a:spLocks noGrp="1"/>
          </p:cNvSpPr>
          <p:nvPr>
            <p:ph sz="quarter" idx="1"/>
          </p:nvPr>
        </p:nvSpPr>
        <p:spPr/>
        <p:txBody>
          <a:bodyPr/>
          <a:lstStyle/>
          <a:p>
            <a:r>
              <a:rPr lang="en-US" dirty="0" smtClean="0"/>
              <a:t>Comparison with Previous Work:</a:t>
            </a:r>
          </a:p>
          <a:p>
            <a:pPr lvl="1"/>
            <a:r>
              <a:rPr lang="en-US" dirty="0" smtClean="0"/>
              <a:t>Pedersen, et al. 2007</a:t>
            </a:r>
          </a:p>
          <a:p>
            <a:pPr lvl="1"/>
            <a:r>
              <a:rPr lang="en-US" dirty="0" smtClean="0"/>
              <a:t>Nguyen and Al-Mubaid, 2006</a:t>
            </a:r>
          </a:p>
          <a:p>
            <a:pPr lvl="1"/>
            <a:r>
              <a:rPr lang="en-US" dirty="0" smtClean="0"/>
              <a:t>Caviedes and Cimino, 2004</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Pedersen, et al.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Semantic Similarity Measures</a:t>
            </a:r>
          </a:p>
          <a:p>
            <a:pPr lvl="1"/>
            <a:r>
              <a:rPr lang="en-US" dirty="0" smtClean="0"/>
              <a:t>Path</a:t>
            </a:r>
          </a:p>
          <a:p>
            <a:pPr lvl="1"/>
            <a:r>
              <a:rPr lang="en-US" dirty="0" smtClean="0"/>
              <a:t>Leacock and Chodorow, 1998</a:t>
            </a:r>
          </a:p>
          <a:p>
            <a:r>
              <a:rPr lang="en-US" dirty="0" smtClean="0"/>
              <a:t>Source</a:t>
            </a:r>
          </a:p>
          <a:p>
            <a:pPr lvl="1"/>
            <a:r>
              <a:rPr lang="en-US" dirty="0" smtClean="0"/>
              <a:t>SNOMEDCT</a:t>
            </a:r>
          </a:p>
          <a:p>
            <a:r>
              <a:rPr lang="en-US" dirty="0" smtClean="0"/>
              <a:t>Data</a:t>
            </a:r>
          </a:p>
          <a:p>
            <a:pPr lvl="1"/>
            <a:r>
              <a:rPr lang="en-US" dirty="0" smtClean="0"/>
              <a:t>29 medical terms pairs </a:t>
            </a:r>
          </a:p>
          <a:p>
            <a:pPr lvl="1"/>
            <a:r>
              <a:rPr lang="en-US" dirty="0" smtClean="0"/>
              <a:t>Similarity determined by:</a:t>
            </a:r>
          </a:p>
          <a:p>
            <a:pPr lvl="2"/>
            <a:r>
              <a:rPr lang="en-US" dirty="0" smtClean="0"/>
              <a:t>9 Medical Coders</a:t>
            </a:r>
          </a:p>
          <a:p>
            <a:pPr lvl="2"/>
            <a:r>
              <a:rPr lang="en-US" dirty="0" smtClean="0"/>
              <a:t>3 Physicians</a:t>
            </a:r>
          </a:p>
          <a:p>
            <a:pPr lvl="1"/>
            <a:r>
              <a:rPr lang="en-US" dirty="0" smtClean="0"/>
              <a:t>4 Point Scale</a:t>
            </a:r>
          </a:p>
          <a:p>
            <a:pPr lvl="2"/>
            <a:r>
              <a:rPr lang="en-US" dirty="0" smtClean="0"/>
              <a:t>4 – practically synonymous</a:t>
            </a:r>
          </a:p>
          <a:p>
            <a:pPr lvl="2"/>
            <a:r>
              <a:rPr lang="en-US" dirty="0" smtClean="0"/>
              <a:t>3 – related</a:t>
            </a:r>
          </a:p>
          <a:p>
            <a:pPr lvl="2"/>
            <a:r>
              <a:rPr lang="en-US" dirty="0" smtClean="0"/>
              <a:t>2 – marginally related</a:t>
            </a:r>
          </a:p>
          <a:p>
            <a:pPr lvl="2"/>
            <a:r>
              <a:rPr lang="en-US" dirty="0" smtClean="0"/>
              <a:t>1 - unrelated </a:t>
            </a:r>
          </a:p>
          <a:p>
            <a:r>
              <a:rPr lang="en-US" dirty="0" smtClean="0"/>
              <a:t>Spearman’s Rank Correlation Coefficient</a:t>
            </a:r>
          </a:p>
        </p:txBody>
      </p:sp>
      <p:sp>
        <p:nvSpPr>
          <p:cNvPr id="4" name="Slide Number Placeholder 3"/>
          <p:cNvSpPr>
            <a:spLocks noGrp="1"/>
          </p:cNvSpPr>
          <p:nvPr>
            <p:ph type="sldNum" sz="quarter" idx="15"/>
          </p:nvPr>
        </p:nvSpPr>
        <p:spPr/>
        <p:txBody>
          <a:bodyPr/>
          <a:lstStyle/>
          <a:p>
            <a:fld id="{0A5E739B-96DB-43F2-B03E-DC3C5DB96344}"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Pedersen, et al.</a:t>
            </a:r>
            <a:endParaRPr lang="en-US" dirty="0"/>
          </a:p>
        </p:txBody>
      </p:sp>
      <p:sp>
        <p:nvSpPr>
          <p:cNvPr id="3" name="Content Placeholder 2"/>
          <p:cNvSpPr>
            <a:spLocks noGrp="1"/>
          </p:cNvSpPr>
          <p:nvPr>
            <p:ph sz="quarter" idx="1"/>
          </p:nvPr>
        </p:nvSpPr>
        <p:spPr/>
        <p:txBody>
          <a:bodyPr/>
          <a:lstStyle/>
          <a:p>
            <a:r>
              <a:rPr lang="en-US" dirty="0" smtClean="0"/>
              <a:t>Semantic Similarity Measures</a:t>
            </a:r>
          </a:p>
          <a:p>
            <a:pPr lvl="1"/>
            <a:r>
              <a:rPr lang="en-US" dirty="0" smtClean="0"/>
              <a:t>Path</a:t>
            </a:r>
          </a:p>
          <a:p>
            <a:pPr lvl="1"/>
            <a:r>
              <a:rPr lang="en-US" dirty="0" smtClean="0"/>
              <a:t>Leacock and Chodorow, 1998</a:t>
            </a:r>
          </a:p>
          <a:p>
            <a:pPr lvl="1"/>
            <a:endParaRPr lang="en-US" dirty="0" smtClean="0"/>
          </a:p>
          <a:p>
            <a:r>
              <a:rPr lang="en-US" dirty="0" smtClean="0"/>
              <a:t>Source: SNOMED-CT from UMLS 2008AB</a:t>
            </a:r>
          </a:p>
          <a:p>
            <a:pPr lvl="1"/>
            <a:endParaRPr lang="en-US" dirty="0" smtClean="0"/>
          </a:p>
          <a:p>
            <a:r>
              <a:rPr lang="en-US" dirty="0" smtClean="0"/>
              <a:t>Relations: PAR/CHD</a:t>
            </a:r>
          </a:p>
          <a:p>
            <a:pPr lvl="1"/>
            <a:endParaRPr lang="en-US" dirty="0" smtClean="0"/>
          </a:p>
          <a:p>
            <a:r>
              <a:rPr lang="en-US" dirty="0" smtClean="0"/>
              <a:t>Comparison with human annotations</a:t>
            </a:r>
          </a:p>
          <a:p>
            <a:pPr lvl="1"/>
            <a:r>
              <a:rPr lang="en-US" dirty="0" smtClean="0"/>
              <a:t>Spearman Rank Correlation Coefficient</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Pedersen, et al.</a:t>
            </a:r>
            <a:endParaRPr lang="en-US" dirty="0"/>
          </a:p>
        </p:txBody>
      </p:sp>
      <p:graphicFrame>
        <p:nvGraphicFramePr>
          <p:cNvPr id="5" name="Content Placeholder 4"/>
          <p:cNvGraphicFramePr>
            <a:graphicFrameLocks noGrp="1"/>
          </p:cNvGraphicFramePr>
          <p:nvPr>
            <p:ph sz="quarter" idx="1"/>
          </p:nvPr>
        </p:nvGraphicFramePr>
        <p:xfrm>
          <a:off x="457200" y="1600200"/>
          <a:ext cx="7467600" cy="3337560"/>
        </p:xfrm>
        <a:graphic>
          <a:graphicData uri="http://schemas.openxmlformats.org/drawingml/2006/table">
            <a:tbl>
              <a:tblPr firstRow="1" bandRow="1">
                <a:tableStyleId>{5C22544A-7EE6-4342-B048-85BDC9FD1C3A}</a:tableStyleId>
              </a:tblPr>
              <a:tblGrid>
                <a:gridCol w="2743200"/>
                <a:gridCol w="2209800"/>
                <a:gridCol w="1371600"/>
                <a:gridCol w="1143000"/>
              </a:tblGrid>
              <a:tr h="370840">
                <a:tc>
                  <a:txBody>
                    <a:bodyPr/>
                    <a:lstStyle/>
                    <a:p>
                      <a:r>
                        <a:rPr lang="en-US" dirty="0" smtClean="0"/>
                        <a:t>Measure</a:t>
                      </a:r>
                      <a:endParaRPr lang="en-US" dirty="0"/>
                    </a:p>
                  </a:txBody>
                  <a:tcPr/>
                </a:tc>
                <a:tc>
                  <a:txBody>
                    <a:bodyPr/>
                    <a:lstStyle/>
                    <a:p>
                      <a:endParaRPr lang="en-US" dirty="0"/>
                    </a:p>
                  </a:txBody>
                  <a:tcPr/>
                </a:tc>
                <a:tc>
                  <a:txBody>
                    <a:bodyPr/>
                    <a:lstStyle/>
                    <a:p>
                      <a:r>
                        <a:rPr lang="en-US" dirty="0" smtClean="0"/>
                        <a:t>Physician</a:t>
                      </a:r>
                      <a:endParaRPr lang="en-US" dirty="0"/>
                    </a:p>
                  </a:txBody>
                  <a:tcPr/>
                </a:tc>
                <a:tc>
                  <a:txBody>
                    <a:bodyPr/>
                    <a:lstStyle/>
                    <a:p>
                      <a:r>
                        <a:rPr lang="en-US" dirty="0" smtClean="0"/>
                        <a:t>Coder</a:t>
                      </a:r>
                      <a:endParaRPr lang="en-US" dirty="0"/>
                    </a:p>
                  </a:txBody>
                  <a:tcPr/>
                </a:tc>
              </a:tr>
              <a:tr h="370840">
                <a:tc>
                  <a:txBody>
                    <a:bodyPr/>
                    <a:lstStyle/>
                    <a:p>
                      <a:r>
                        <a:rPr lang="en-US" b="1" dirty="0" smtClean="0"/>
                        <a:t>path</a:t>
                      </a:r>
                      <a:endParaRPr lang="en-US" b="1" dirty="0"/>
                    </a:p>
                  </a:txBody>
                  <a:tcPr/>
                </a:tc>
                <a:tc>
                  <a:txBody>
                    <a:bodyPr/>
                    <a:lstStyle/>
                    <a:p>
                      <a:r>
                        <a:rPr lang="en-US" b="1" dirty="0" smtClean="0"/>
                        <a:t>Pedersen, et. al.</a:t>
                      </a:r>
                      <a:endParaRPr lang="en-US" b="1" dirty="0"/>
                    </a:p>
                  </a:txBody>
                  <a:tcPr/>
                </a:tc>
                <a:tc>
                  <a:txBody>
                    <a:bodyPr/>
                    <a:lstStyle/>
                    <a:p>
                      <a:r>
                        <a:rPr lang="en-US" b="1" dirty="0" smtClean="0"/>
                        <a:t>0.36</a:t>
                      </a:r>
                      <a:endParaRPr lang="en-US" b="1" dirty="0"/>
                    </a:p>
                  </a:txBody>
                  <a:tcPr/>
                </a:tc>
                <a:tc>
                  <a:txBody>
                    <a:bodyPr/>
                    <a:lstStyle/>
                    <a:p>
                      <a:r>
                        <a:rPr lang="en-US" b="1" dirty="0" smtClean="0"/>
                        <a:t>0.51</a:t>
                      </a:r>
                      <a:endParaRPr lang="en-US" b="1" dirty="0"/>
                    </a:p>
                  </a:txBody>
                  <a:tcPr/>
                </a:tc>
              </a:tr>
              <a:tr h="370840">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r h="370840">
                <a:tc>
                  <a:txBody>
                    <a:bodyPr/>
                    <a:lstStyle/>
                    <a:p>
                      <a:endParaRPr lang="en-US" b="1" dirty="0"/>
                    </a:p>
                  </a:txBody>
                  <a:tcPr/>
                </a:tc>
                <a:tc>
                  <a:txBody>
                    <a:bodyPr/>
                    <a:lstStyle/>
                    <a:p>
                      <a:r>
                        <a:rPr lang="en-US" b="1" dirty="0" smtClean="0"/>
                        <a:t>UMLS-Similarity</a:t>
                      </a:r>
                      <a:endParaRPr lang="en-US" b="1" dirty="0"/>
                    </a:p>
                  </a:txBody>
                  <a:tcPr/>
                </a:tc>
                <a:tc>
                  <a:txBody>
                    <a:bodyPr/>
                    <a:lstStyle/>
                    <a:p>
                      <a:r>
                        <a:rPr lang="en-US" b="1" dirty="0" smtClean="0"/>
                        <a:t>0.35</a:t>
                      </a:r>
                      <a:endParaRPr lang="en-US" b="1" dirty="0"/>
                    </a:p>
                  </a:txBody>
                  <a:tcPr/>
                </a:tc>
                <a:tc>
                  <a:txBody>
                    <a:bodyPr/>
                    <a:lstStyle/>
                    <a:p>
                      <a:r>
                        <a:rPr lang="en-US" b="1" dirty="0" smtClean="0"/>
                        <a:t>0.50</a:t>
                      </a:r>
                      <a:endParaRPr lang="en-US" b="1"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Leacock</a:t>
                      </a:r>
                      <a:r>
                        <a:rPr lang="en-US" baseline="0" dirty="0" smtClean="0"/>
                        <a:t> and Chodorow</a:t>
                      </a:r>
                      <a:endParaRPr lang="en-US" dirty="0"/>
                    </a:p>
                  </a:txBody>
                  <a:tcPr/>
                </a:tc>
                <a:tc>
                  <a:txBody>
                    <a:bodyPr/>
                    <a:lstStyle/>
                    <a:p>
                      <a:r>
                        <a:rPr lang="en-US" dirty="0" smtClean="0"/>
                        <a:t>Pedersen, et. al.</a:t>
                      </a:r>
                      <a:endParaRPr lang="en-US" dirty="0"/>
                    </a:p>
                  </a:txBody>
                  <a:tcPr/>
                </a:tc>
                <a:tc>
                  <a:txBody>
                    <a:bodyPr/>
                    <a:lstStyle/>
                    <a:p>
                      <a:r>
                        <a:rPr lang="en-US" dirty="0" smtClean="0"/>
                        <a:t>0.35</a:t>
                      </a:r>
                      <a:endParaRPr lang="en-US" dirty="0"/>
                    </a:p>
                  </a:txBody>
                  <a:tcPr/>
                </a:tc>
                <a:tc>
                  <a:txBody>
                    <a:bodyPr/>
                    <a:lstStyle/>
                    <a:p>
                      <a:r>
                        <a:rPr lang="en-US" dirty="0" smtClean="0"/>
                        <a:t>0.50</a:t>
                      </a:r>
                      <a:endParaRPr lang="en-US" dirty="0"/>
                    </a:p>
                  </a:txBody>
                  <a:tcPr/>
                </a:tc>
              </a:tr>
              <a:tr h="370840">
                <a:tc>
                  <a:txBody>
                    <a:bodyPr/>
                    <a:lstStyle/>
                    <a:p>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r>
                        <a:rPr lang="en-US" dirty="0" smtClean="0"/>
                        <a:t>UMLS-Similarity</a:t>
                      </a:r>
                      <a:endParaRPr lang="en-US" dirty="0"/>
                    </a:p>
                  </a:txBody>
                  <a:tcPr/>
                </a:tc>
                <a:tc>
                  <a:txBody>
                    <a:bodyPr/>
                    <a:lstStyle/>
                    <a:p>
                      <a:r>
                        <a:rPr lang="en-US" dirty="0" smtClean="0"/>
                        <a:t>0.35</a:t>
                      </a:r>
                      <a:endParaRPr lang="en-US" dirty="0"/>
                    </a:p>
                  </a:txBody>
                  <a:tcPr/>
                </a:tc>
                <a:tc>
                  <a:txBody>
                    <a:bodyPr/>
                    <a:lstStyle/>
                    <a:p>
                      <a:r>
                        <a:rPr lang="en-US" dirty="0" smtClean="0"/>
                        <a:t>0.50</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5"/>
          </p:nvPr>
        </p:nvSpPr>
        <p:spPr/>
        <p:txBody>
          <a:bodyPr/>
          <a:lstStyle/>
          <a:p>
            <a:fld id="{0A5E739B-96DB-43F2-B03E-DC3C5DB96344}"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Pedersen, et al.</a:t>
            </a:r>
            <a:endParaRPr lang="en-US" dirty="0"/>
          </a:p>
        </p:txBody>
      </p:sp>
      <p:graphicFrame>
        <p:nvGraphicFramePr>
          <p:cNvPr id="5" name="Content Placeholder 4"/>
          <p:cNvGraphicFramePr>
            <a:graphicFrameLocks noGrp="1"/>
          </p:cNvGraphicFramePr>
          <p:nvPr>
            <p:ph sz="quarter" idx="1"/>
          </p:nvPr>
        </p:nvGraphicFramePr>
        <p:xfrm>
          <a:off x="457200" y="1600200"/>
          <a:ext cx="7467600" cy="3606800"/>
        </p:xfrm>
        <a:graphic>
          <a:graphicData uri="http://schemas.openxmlformats.org/drawingml/2006/table">
            <a:tbl>
              <a:tblPr firstRow="1" bandRow="1">
                <a:tableStyleId>{5C22544A-7EE6-4342-B048-85BDC9FD1C3A}</a:tableStyleId>
              </a:tblPr>
              <a:tblGrid>
                <a:gridCol w="2743200"/>
                <a:gridCol w="2209800"/>
                <a:gridCol w="1371600"/>
                <a:gridCol w="1143000"/>
              </a:tblGrid>
              <a:tr h="370840">
                <a:tc>
                  <a:txBody>
                    <a:bodyPr/>
                    <a:lstStyle/>
                    <a:p>
                      <a:r>
                        <a:rPr lang="en-US" dirty="0" smtClean="0"/>
                        <a:t>Measure</a:t>
                      </a:r>
                      <a:endParaRPr lang="en-US" dirty="0"/>
                    </a:p>
                  </a:txBody>
                  <a:tcPr/>
                </a:tc>
                <a:tc>
                  <a:txBody>
                    <a:bodyPr/>
                    <a:lstStyle/>
                    <a:p>
                      <a:endParaRPr lang="en-US" dirty="0"/>
                    </a:p>
                  </a:txBody>
                  <a:tcPr/>
                </a:tc>
                <a:tc>
                  <a:txBody>
                    <a:bodyPr/>
                    <a:lstStyle/>
                    <a:p>
                      <a:r>
                        <a:rPr lang="en-US" dirty="0" smtClean="0"/>
                        <a:t>Physician</a:t>
                      </a:r>
                      <a:endParaRPr lang="en-US" dirty="0"/>
                    </a:p>
                  </a:txBody>
                  <a:tcPr/>
                </a:tc>
                <a:tc>
                  <a:txBody>
                    <a:bodyPr/>
                    <a:lstStyle/>
                    <a:p>
                      <a:r>
                        <a:rPr lang="en-US" dirty="0" smtClean="0"/>
                        <a:t>Coder</a:t>
                      </a:r>
                      <a:endParaRPr lang="en-US" dirty="0"/>
                    </a:p>
                  </a:txBody>
                  <a:tcPr/>
                </a:tc>
              </a:tr>
              <a:tr h="370840">
                <a:tc>
                  <a:txBody>
                    <a:bodyPr/>
                    <a:lstStyle/>
                    <a:p>
                      <a:r>
                        <a:rPr lang="en-US" dirty="0" smtClean="0"/>
                        <a:t>path</a:t>
                      </a:r>
                      <a:endParaRPr lang="en-US" dirty="0"/>
                    </a:p>
                  </a:txBody>
                  <a:tcPr/>
                </a:tc>
                <a:tc>
                  <a:txBody>
                    <a:bodyPr/>
                    <a:lstStyle/>
                    <a:p>
                      <a:r>
                        <a:rPr lang="en-US" dirty="0" smtClean="0"/>
                        <a:t>Pedersen, et. al.</a:t>
                      </a:r>
                      <a:endParaRPr lang="en-US" dirty="0"/>
                    </a:p>
                  </a:txBody>
                  <a:tcPr/>
                </a:tc>
                <a:tc>
                  <a:txBody>
                    <a:bodyPr/>
                    <a:lstStyle/>
                    <a:p>
                      <a:r>
                        <a:rPr lang="en-US" dirty="0" smtClean="0"/>
                        <a:t>0.36</a:t>
                      </a:r>
                      <a:endParaRPr lang="en-US" dirty="0"/>
                    </a:p>
                  </a:txBody>
                  <a:tcPr/>
                </a:tc>
                <a:tc>
                  <a:txBody>
                    <a:bodyPr/>
                    <a:lstStyle/>
                    <a:p>
                      <a:r>
                        <a:rPr lang="en-US" dirty="0" smtClean="0"/>
                        <a:t>0.51</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r>
                        <a:rPr lang="en-US" dirty="0" smtClean="0"/>
                        <a:t>UMLS-Similarity</a:t>
                      </a:r>
                      <a:endParaRPr lang="en-US" dirty="0"/>
                    </a:p>
                  </a:txBody>
                  <a:tcPr/>
                </a:tc>
                <a:tc>
                  <a:txBody>
                    <a:bodyPr/>
                    <a:lstStyle/>
                    <a:p>
                      <a:r>
                        <a:rPr lang="en-US" dirty="0" smtClean="0"/>
                        <a:t>0.35</a:t>
                      </a:r>
                      <a:endParaRPr lang="en-US" dirty="0"/>
                    </a:p>
                  </a:txBody>
                  <a:tcPr/>
                </a:tc>
                <a:tc>
                  <a:txBody>
                    <a:bodyPr/>
                    <a:lstStyle/>
                    <a:p>
                      <a:r>
                        <a:rPr lang="en-US" dirty="0" smtClean="0"/>
                        <a:t>0.50</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b="1" dirty="0" smtClean="0"/>
                        <a:t>Leacock</a:t>
                      </a:r>
                      <a:r>
                        <a:rPr lang="en-US" b="1" baseline="0" dirty="0" smtClean="0"/>
                        <a:t> and Chodorow</a:t>
                      </a:r>
                      <a:endParaRPr lang="en-US" b="1" dirty="0"/>
                    </a:p>
                  </a:txBody>
                  <a:tcPr/>
                </a:tc>
                <a:tc>
                  <a:txBody>
                    <a:bodyPr/>
                    <a:lstStyle/>
                    <a:p>
                      <a:r>
                        <a:rPr lang="en-US" b="1" dirty="0" smtClean="0"/>
                        <a:t>Pedersen, et. al.</a:t>
                      </a:r>
                      <a:endParaRPr lang="en-US" b="1" dirty="0"/>
                    </a:p>
                  </a:txBody>
                  <a:tcPr/>
                </a:tc>
                <a:tc>
                  <a:txBody>
                    <a:bodyPr/>
                    <a:lstStyle/>
                    <a:p>
                      <a:r>
                        <a:rPr lang="en-US" b="1" dirty="0" smtClean="0"/>
                        <a:t>0.35</a:t>
                      </a:r>
                      <a:endParaRPr lang="en-US" b="1" dirty="0"/>
                    </a:p>
                  </a:txBody>
                  <a:tcPr/>
                </a:tc>
                <a:tc>
                  <a:txBody>
                    <a:bodyPr/>
                    <a:lstStyle/>
                    <a:p>
                      <a:r>
                        <a:rPr lang="en-US" b="1" dirty="0" smtClean="0"/>
                        <a:t>0.50</a:t>
                      </a:r>
                      <a:endParaRPr lang="en-US" b="1" dirty="0"/>
                    </a:p>
                  </a:txBody>
                  <a:tcPr/>
                </a:tc>
              </a:tr>
              <a:tr h="370840">
                <a:tc>
                  <a:txBody>
                    <a:bodyPr/>
                    <a:lstStyle/>
                    <a:p>
                      <a:r>
                        <a:rPr lang="en-US" b="1" dirty="0" smtClean="0"/>
                        <a:t> </a:t>
                      </a:r>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r h="370840">
                <a:tc>
                  <a:txBody>
                    <a:bodyPr/>
                    <a:lstStyle/>
                    <a:p>
                      <a:endParaRPr lang="en-US" b="1" dirty="0"/>
                    </a:p>
                  </a:txBody>
                  <a:tcPr/>
                </a:tc>
                <a:tc>
                  <a:txBody>
                    <a:bodyPr/>
                    <a:lstStyle/>
                    <a:p>
                      <a:r>
                        <a:rPr lang="en-US" b="1" dirty="0" smtClean="0"/>
                        <a:t>UMLS-Similarity</a:t>
                      </a:r>
                      <a:endParaRPr lang="en-US" b="1" dirty="0"/>
                    </a:p>
                  </a:txBody>
                  <a:tcPr/>
                </a:tc>
                <a:tc>
                  <a:txBody>
                    <a:bodyPr/>
                    <a:lstStyle/>
                    <a:p>
                      <a:r>
                        <a:rPr lang="en-US" b="1" dirty="0" smtClean="0"/>
                        <a:t>0.35</a:t>
                      </a:r>
                      <a:endParaRPr lang="en-US" b="1" dirty="0"/>
                    </a:p>
                  </a:txBody>
                  <a:tcPr/>
                </a:tc>
                <a:tc>
                  <a:txBody>
                    <a:bodyPr/>
                    <a:lstStyle/>
                    <a:p>
                      <a:r>
                        <a:rPr lang="en-US" b="1" dirty="0" smtClean="0"/>
                        <a:t>0.50</a:t>
                      </a:r>
                      <a:endParaRPr lang="en-US" b="1" dirty="0"/>
                    </a:p>
                  </a:txBody>
                  <a:tcPr/>
                </a:tc>
              </a:tr>
              <a:tr h="370840">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bl>
          </a:graphicData>
        </a:graphic>
      </p:graphicFrame>
      <p:sp>
        <p:nvSpPr>
          <p:cNvPr id="4" name="Slide Number Placeholder 3"/>
          <p:cNvSpPr>
            <a:spLocks noGrp="1"/>
          </p:cNvSpPr>
          <p:nvPr>
            <p:ph type="sldNum" sz="quarter" idx="15"/>
          </p:nvPr>
        </p:nvSpPr>
        <p:spPr/>
        <p:txBody>
          <a:bodyPr/>
          <a:lstStyle/>
          <a:p>
            <a:fld id="{0A5E739B-96DB-43F2-B03E-DC3C5DB96344}"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Clustering symptoms and disorders found in the text of clinical reports for post marking medication safety and surveillance</a:t>
            </a:r>
          </a:p>
          <a:p>
            <a:endParaRPr lang="en-US" dirty="0" smtClean="0"/>
          </a:p>
          <a:p>
            <a:r>
              <a:rPr lang="en-US" dirty="0" smtClean="0"/>
              <a:t>Identification of patients for clinical studies</a:t>
            </a:r>
          </a:p>
          <a:p>
            <a:endParaRPr lang="en-US" dirty="0" smtClean="0"/>
          </a:p>
          <a:p>
            <a:r>
              <a:rPr lang="en-US" dirty="0" smtClean="0"/>
              <a:t>Improving the sensitivity of document retrieval of scientific journals and clinical reports</a:t>
            </a:r>
          </a:p>
          <a:p>
            <a:endParaRPr lang="en-US" dirty="0" smtClean="0"/>
          </a:p>
          <a:p>
            <a:r>
              <a:rPr lang="en-US" dirty="0" smtClean="0"/>
              <a:t>Development of terminologies and </a:t>
            </a:r>
            <a:r>
              <a:rPr lang="en-US" dirty="0" smtClean="0"/>
              <a:t>ontologies</a:t>
            </a:r>
            <a:endParaRPr lang="en-US" dirty="0" smtClean="0"/>
          </a:p>
          <a:p>
            <a:endParaRPr lang="en-US" dirty="0" smtClean="0"/>
          </a:p>
          <a:p>
            <a:r>
              <a:rPr lang="en-US" dirty="0" smtClean="0"/>
              <a:t>Clustering of biomedical documents</a:t>
            </a:r>
          </a:p>
          <a:p>
            <a:endParaRPr lang="en-US" dirty="0" smtClean="0"/>
          </a:p>
          <a:p>
            <a:r>
              <a:rPr lang="en-US" dirty="0" smtClean="0"/>
              <a:t>Word sense disambiguation</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Nguyen and Al-Mubaid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Semantic Similarity Measures</a:t>
            </a:r>
          </a:p>
          <a:p>
            <a:pPr lvl="1"/>
            <a:r>
              <a:rPr lang="en-US" dirty="0" smtClean="0"/>
              <a:t>Nguyen and Al-Mubaid, 2006</a:t>
            </a:r>
          </a:p>
          <a:p>
            <a:pPr lvl="1"/>
            <a:r>
              <a:rPr lang="en-US" dirty="0" smtClean="0"/>
              <a:t>Leacock and Chodorow, 1998</a:t>
            </a:r>
          </a:p>
          <a:p>
            <a:pPr lvl="1"/>
            <a:r>
              <a:rPr lang="en-US" dirty="0" smtClean="0"/>
              <a:t>Wu and Palmer, 1994</a:t>
            </a:r>
          </a:p>
          <a:p>
            <a:pPr lvl="1"/>
            <a:r>
              <a:rPr lang="en-US" dirty="0" smtClean="0"/>
              <a:t>Path</a:t>
            </a:r>
          </a:p>
          <a:p>
            <a:r>
              <a:rPr lang="en-US" dirty="0" smtClean="0"/>
              <a:t>Source: MSH</a:t>
            </a:r>
          </a:p>
          <a:p>
            <a:r>
              <a:rPr lang="en-US" dirty="0" smtClean="0"/>
              <a:t>Same Dataset created by Pedersen, et al. </a:t>
            </a:r>
          </a:p>
          <a:p>
            <a:pPr lvl="1"/>
            <a:r>
              <a:rPr lang="en-US" dirty="0" smtClean="0"/>
              <a:t>Data</a:t>
            </a:r>
          </a:p>
          <a:p>
            <a:pPr lvl="2"/>
            <a:r>
              <a:rPr lang="en-US" dirty="0" smtClean="0"/>
              <a:t>29 medical terms pairs 	</a:t>
            </a:r>
          </a:p>
          <a:p>
            <a:pPr lvl="2"/>
            <a:r>
              <a:rPr lang="en-US" dirty="0" smtClean="0"/>
              <a:t>Similarity determined by:</a:t>
            </a:r>
          </a:p>
          <a:p>
            <a:pPr lvl="3"/>
            <a:r>
              <a:rPr lang="en-US" dirty="0" smtClean="0"/>
              <a:t>9 Medical Coders</a:t>
            </a:r>
          </a:p>
          <a:p>
            <a:pPr lvl="3"/>
            <a:r>
              <a:rPr lang="en-US" dirty="0" smtClean="0"/>
              <a:t>3 Physicians</a:t>
            </a:r>
          </a:p>
          <a:p>
            <a:r>
              <a:rPr lang="en-US" dirty="0" smtClean="0"/>
              <a:t>Spearman’s Rank Correlation Coefficient</a:t>
            </a:r>
          </a:p>
        </p:txBody>
      </p:sp>
      <p:sp>
        <p:nvSpPr>
          <p:cNvPr id="4" name="Slide Number Placeholder 3"/>
          <p:cNvSpPr>
            <a:spLocks noGrp="1"/>
          </p:cNvSpPr>
          <p:nvPr>
            <p:ph type="sldNum" sz="quarter" idx="15"/>
          </p:nvPr>
        </p:nvSpPr>
        <p:spPr/>
        <p:txBody>
          <a:bodyPr/>
          <a:lstStyle/>
          <a:p>
            <a:fld id="{0A5E739B-96DB-43F2-B03E-DC3C5DB96344}"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Nguyen and Al-Mubaid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Semantic Similarity Measures</a:t>
            </a:r>
          </a:p>
          <a:p>
            <a:pPr lvl="1"/>
            <a:r>
              <a:rPr lang="en-US" dirty="0" smtClean="0"/>
              <a:t>Nguyen and Al-Mubaid, 2006</a:t>
            </a:r>
          </a:p>
          <a:p>
            <a:pPr lvl="1"/>
            <a:r>
              <a:rPr lang="en-US" dirty="0" smtClean="0"/>
              <a:t>Leacock and Chodorow, 1998</a:t>
            </a:r>
          </a:p>
          <a:p>
            <a:pPr lvl="1"/>
            <a:r>
              <a:rPr lang="en-US" dirty="0" smtClean="0"/>
              <a:t>Wu and Palmer, 1994</a:t>
            </a:r>
          </a:p>
          <a:p>
            <a:pPr lvl="1"/>
            <a:r>
              <a:rPr lang="en-US" dirty="0" smtClean="0"/>
              <a:t>Path</a:t>
            </a:r>
          </a:p>
          <a:p>
            <a:pPr lvl="1"/>
            <a:endParaRPr lang="en-US" dirty="0" smtClean="0"/>
          </a:p>
          <a:p>
            <a:r>
              <a:rPr lang="en-US" dirty="0" smtClean="0"/>
              <a:t>Source: MSH from UMLS 2008AB</a:t>
            </a:r>
          </a:p>
          <a:p>
            <a:endParaRPr lang="en-US" dirty="0" smtClean="0"/>
          </a:p>
          <a:p>
            <a:r>
              <a:rPr lang="en-US" dirty="0" smtClean="0"/>
              <a:t>Relations: PAR/CHD</a:t>
            </a:r>
          </a:p>
          <a:p>
            <a:endParaRPr lang="en-US" dirty="0" smtClean="0"/>
          </a:p>
          <a:p>
            <a:r>
              <a:rPr lang="en-US" dirty="0" smtClean="0"/>
              <a:t>Comparison with human annotations</a:t>
            </a:r>
          </a:p>
          <a:p>
            <a:pPr lvl="1"/>
            <a:r>
              <a:rPr lang="en-US" dirty="0" smtClean="0"/>
              <a:t>Spearman Rank Correlation Coefficient</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Nguyen and Al-Mubaid</a:t>
            </a:r>
            <a:endParaRPr lang="en-US" dirty="0"/>
          </a:p>
        </p:txBody>
      </p:sp>
      <p:graphicFrame>
        <p:nvGraphicFramePr>
          <p:cNvPr id="5" name="Content Placeholder 4"/>
          <p:cNvGraphicFramePr>
            <a:graphicFrameLocks noGrp="1"/>
          </p:cNvGraphicFramePr>
          <p:nvPr>
            <p:ph sz="quarter" idx="1"/>
          </p:nvPr>
        </p:nvGraphicFramePr>
        <p:xfrm>
          <a:off x="304800" y="1600200"/>
          <a:ext cx="7772400" cy="4820920"/>
        </p:xfrm>
        <a:graphic>
          <a:graphicData uri="http://schemas.openxmlformats.org/drawingml/2006/table">
            <a:tbl>
              <a:tblPr firstRow="1" bandRow="1">
                <a:tableStyleId>{5C22544A-7EE6-4342-B048-85BDC9FD1C3A}</a:tableStyleId>
              </a:tblPr>
              <a:tblGrid>
                <a:gridCol w="2667000"/>
                <a:gridCol w="2667000"/>
                <a:gridCol w="1371600"/>
                <a:gridCol w="1066800"/>
              </a:tblGrid>
              <a:tr h="370840">
                <a:tc>
                  <a:txBody>
                    <a:bodyPr/>
                    <a:lstStyle/>
                    <a:p>
                      <a:r>
                        <a:rPr lang="en-US" dirty="0" smtClean="0"/>
                        <a:t>Measure</a:t>
                      </a:r>
                      <a:endParaRPr lang="en-US" dirty="0"/>
                    </a:p>
                  </a:txBody>
                  <a:tcPr/>
                </a:tc>
                <a:tc>
                  <a:txBody>
                    <a:bodyPr/>
                    <a:lstStyle/>
                    <a:p>
                      <a:endParaRPr lang="en-US" dirty="0"/>
                    </a:p>
                  </a:txBody>
                  <a:tcPr/>
                </a:tc>
                <a:tc>
                  <a:txBody>
                    <a:bodyPr/>
                    <a:lstStyle/>
                    <a:p>
                      <a:r>
                        <a:rPr lang="en-US" dirty="0" smtClean="0"/>
                        <a:t>Physician</a:t>
                      </a:r>
                      <a:endParaRPr lang="en-US" dirty="0"/>
                    </a:p>
                  </a:txBody>
                  <a:tcPr/>
                </a:tc>
                <a:tc>
                  <a:txBody>
                    <a:bodyPr/>
                    <a:lstStyle/>
                    <a:p>
                      <a:r>
                        <a:rPr lang="en-US" dirty="0" smtClean="0"/>
                        <a:t>Coder</a:t>
                      </a:r>
                      <a:endParaRPr lang="en-US" dirty="0"/>
                    </a:p>
                  </a:txBody>
                  <a:tcPr/>
                </a:tc>
              </a:tr>
              <a:tr h="370840">
                <a:tc>
                  <a:txBody>
                    <a:bodyPr/>
                    <a:lstStyle/>
                    <a:p>
                      <a:r>
                        <a:rPr lang="en-US" dirty="0" smtClean="0"/>
                        <a:t>path</a:t>
                      </a:r>
                      <a:endParaRPr lang="en-US" dirty="0"/>
                    </a:p>
                  </a:txBody>
                  <a:tcPr/>
                </a:tc>
                <a:tc>
                  <a:txBody>
                    <a:bodyPr/>
                    <a:lstStyle/>
                    <a:p>
                      <a:r>
                        <a:rPr lang="en-US" dirty="0" smtClean="0"/>
                        <a:t>Nguyen and Al-Mubaid</a:t>
                      </a:r>
                      <a:endParaRPr lang="en-US" dirty="0"/>
                    </a:p>
                  </a:txBody>
                  <a:tcPr/>
                </a:tc>
                <a:tc>
                  <a:txBody>
                    <a:bodyPr/>
                    <a:lstStyle/>
                    <a:p>
                      <a:r>
                        <a:rPr lang="en-US" dirty="0" smtClean="0"/>
                        <a:t>0.63</a:t>
                      </a:r>
                      <a:endParaRPr lang="en-US" dirty="0"/>
                    </a:p>
                  </a:txBody>
                  <a:tcPr/>
                </a:tc>
                <a:tc>
                  <a:txBody>
                    <a:bodyPr/>
                    <a:lstStyle/>
                    <a:p>
                      <a:r>
                        <a:rPr lang="en-US" dirty="0" smtClean="0"/>
                        <a:t>0.85</a:t>
                      </a:r>
                      <a:endParaRPr lang="en-US" dirty="0"/>
                    </a:p>
                  </a:txBody>
                  <a:tcPr/>
                </a:tc>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UMLS-Similarity</a:t>
                      </a:r>
                    </a:p>
                  </a:txBody>
                  <a:tcPr/>
                </a:tc>
                <a:tc>
                  <a:txBody>
                    <a:bodyPr/>
                    <a:lstStyle/>
                    <a:p>
                      <a:r>
                        <a:rPr lang="en-US" dirty="0" smtClean="0"/>
                        <a:t>0.49</a:t>
                      </a:r>
                      <a:endParaRPr lang="en-US" dirty="0"/>
                    </a:p>
                  </a:txBody>
                  <a:tcPr/>
                </a:tc>
                <a:tc>
                  <a:txBody>
                    <a:bodyPr/>
                    <a:lstStyle/>
                    <a:p>
                      <a:r>
                        <a:rPr lang="en-US" dirty="0" smtClean="0"/>
                        <a:t>0.58</a:t>
                      </a:r>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Leacock</a:t>
                      </a:r>
                      <a:r>
                        <a:rPr lang="en-US" baseline="0" dirty="0" smtClean="0"/>
                        <a:t> and Chodorow</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Nguyen and Al-Mubaid</a:t>
                      </a:r>
                    </a:p>
                  </a:txBody>
                  <a:tcPr/>
                </a:tc>
                <a:tc>
                  <a:txBody>
                    <a:bodyPr/>
                    <a:lstStyle/>
                    <a:p>
                      <a:r>
                        <a:rPr lang="en-US" dirty="0" smtClean="0"/>
                        <a:t>0.67</a:t>
                      </a:r>
                      <a:endParaRPr lang="en-US" dirty="0"/>
                    </a:p>
                  </a:txBody>
                  <a:tcPr/>
                </a:tc>
                <a:tc>
                  <a:txBody>
                    <a:bodyPr/>
                    <a:lstStyle/>
                    <a:p>
                      <a:r>
                        <a:rPr lang="en-US" dirty="0" smtClean="0"/>
                        <a:t>0.86</a:t>
                      </a:r>
                      <a:endParaRPr lang="en-US" dirty="0"/>
                    </a:p>
                  </a:txBody>
                  <a:tcPr/>
                </a:tc>
              </a:tr>
              <a:tr h="370840">
                <a:tc>
                  <a:txBody>
                    <a:bodyPr/>
                    <a:lstStyle/>
                    <a:p>
                      <a:endParaRPr lang="en-US" dirty="0"/>
                    </a:p>
                  </a:txBody>
                  <a:tcPr/>
                </a:tc>
                <a:tc>
                  <a:txBody>
                    <a:bodyPr/>
                    <a:lstStyle/>
                    <a:p>
                      <a:r>
                        <a:rPr lang="en-US" dirty="0" smtClean="0"/>
                        <a:t>UMLS-Similarity</a:t>
                      </a:r>
                      <a:endParaRPr lang="en-US" dirty="0"/>
                    </a:p>
                  </a:txBody>
                  <a:tcPr/>
                </a:tc>
                <a:tc>
                  <a:txBody>
                    <a:bodyPr/>
                    <a:lstStyle/>
                    <a:p>
                      <a:r>
                        <a:rPr lang="en-US" dirty="0" smtClean="0"/>
                        <a:t>0.49</a:t>
                      </a:r>
                      <a:endParaRPr lang="en-US" dirty="0"/>
                    </a:p>
                  </a:txBody>
                  <a:tcPr/>
                </a:tc>
                <a:tc>
                  <a:txBody>
                    <a:bodyPr/>
                    <a:lstStyle/>
                    <a:p>
                      <a:r>
                        <a:rPr lang="en-US" dirty="0" smtClean="0"/>
                        <a:t>0.58</a:t>
                      </a:r>
                      <a:endParaRPr lang="en-US" dirty="0"/>
                    </a:p>
                  </a:txBody>
                  <a:tcPr/>
                </a:tc>
              </a:tr>
              <a:tr h="370840">
                <a:tc>
                  <a:txBody>
                    <a:bodyPr/>
                    <a:lstStyle/>
                    <a:p>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Wu and Palmer</a:t>
                      </a:r>
                      <a:endParaRPr lang="en-US" dirty="0"/>
                    </a:p>
                  </a:txBody>
                  <a:tcPr/>
                </a:tc>
                <a:tc>
                  <a:txBody>
                    <a:bodyPr/>
                    <a:lstStyle/>
                    <a:p>
                      <a:r>
                        <a:rPr lang="en-US" dirty="0" smtClean="0"/>
                        <a:t>Nguyen and Al-Mubaid</a:t>
                      </a:r>
                      <a:endParaRPr lang="en-US" dirty="0"/>
                    </a:p>
                  </a:txBody>
                  <a:tcPr/>
                </a:tc>
                <a:tc>
                  <a:txBody>
                    <a:bodyPr/>
                    <a:lstStyle/>
                    <a:p>
                      <a:r>
                        <a:rPr lang="en-US" dirty="0" smtClean="0"/>
                        <a:t>0.65</a:t>
                      </a:r>
                      <a:endParaRPr lang="en-US" dirty="0"/>
                    </a:p>
                  </a:txBody>
                  <a:tcPr/>
                </a:tc>
                <a:tc>
                  <a:txBody>
                    <a:bodyPr/>
                    <a:lstStyle/>
                    <a:p>
                      <a:r>
                        <a:rPr lang="en-US" dirty="0" smtClean="0"/>
                        <a:t>0.79</a:t>
                      </a:r>
                      <a:endParaRPr lang="en-US" dirty="0"/>
                    </a:p>
                  </a:txBody>
                  <a:tcPr/>
                </a:tc>
              </a:tr>
              <a:tr h="370840">
                <a:tc>
                  <a:txBody>
                    <a:bodyPr/>
                    <a:lstStyle/>
                    <a:p>
                      <a:endParaRPr lang="en-US" dirty="0"/>
                    </a:p>
                  </a:txBody>
                  <a:tcPr/>
                </a:tc>
                <a:tc>
                  <a:txBody>
                    <a:bodyPr/>
                    <a:lstStyle/>
                    <a:p>
                      <a:r>
                        <a:rPr lang="en-US" dirty="0" smtClean="0"/>
                        <a:t>UMLS-Similarity</a:t>
                      </a:r>
                      <a:endParaRPr lang="en-US" dirty="0"/>
                    </a:p>
                  </a:txBody>
                  <a:tcPr/>
                </a:tc>
                <a:tc>
                  <a:txBody>
                    <a:bodyPr/>
                    <a:lstStyle/>
                    <a:p>
                      <a:r>
                        <a:rPr lang="en-US" dirty="0" smtClean="0"/>
                        <a:t>0.45</a:t>
                      </a:r>
                      <a:endParaRPr lang="en-US" dirty="0"/>
                    </a:p>
                  </a:txBody>
                  <a:tcPr/>
                </a:tc>
                <a:tc>
                  <a:txBody>
                    <a:bodyPr/>
                    <a:lstStyle/>
                    <a:p>
                      <a:r>
                        <a:rPr lang="en-US" dirty="0" smtClean="0"/>
                        <a:t>0.54</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Nguyen</a:t>
                      </a:r>
                      <a:r>
                        <a:rPr lang="en-US" baseline="0" dirty="0" smtClean="0"/>
                        <a:t> and Al-Mubaid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Nguyen and Al-Mubaid</a:t>
                      </a:r>
                    </a:p>
                  </a:txBody>
                  <a:tcPr/>
                </a:tc>
                <a:tc>
                  <a:txBody>
                    <a:bodyPr/>
                    <a:lstStyle/>
                    <a:p>
                      <a:r>
                        <a:rPr lang="en-US" dirty="0" smtClean="0"/>
                        <a:t>0.67</a:t>
                      </a:r>
                      <a:endParaRPr lang="en-US" dirty="0"/>
                    </a:p>
                  </a:txBody>
                  <a:tcPr/>
                </a:tc>
                <a:tc>
                  <a:txBody>
                    <a:bodyPr/>
                    <a:lstStyle/>
                    <a:p>
                      <a:r>
                        <a:rPr lang="en-US" dirty="0" smtClean="0"/>
                        <a:t>0.86</a:t>
                      </a:r>
                      <a:endParaRPr lang="en-US" dirty="0"/>
                    </a:p>
                  </a:txBody>
                  <a:tcPr/>
                </a:tc>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UMLS-Similarity</a:t>
                      </a:r>
                    </a:p>
                  </a:txBody>
                  <a:tcPr/>
                </a:tc>
                <a:tc>
                  <a:txBody>
                    <a:bodyPr/>
                    <a:lstStyle/>
                    <a:p>
                      <a:r>
                        <a:rPr lang="en-US" dirty="0" smtClean="0"/>
                        <a:t>0.45</a:t>
                      </a:r>
                      <a:endParaRPr lang="en-US" dirty="0"/>
                    </a:p>
                  </a:txBody>
                  <a:tcPr/>
                </a:tc>
                <a:tc>
                  <a:txBody>
                    <a:bodyPr/>
                    <a:lstStyle/>
                    <a:p>
                      <a:r>
                        <a:rPr lang="en-US" dirty="0" smtClean="0"/>
                        <a:t>0.55</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5"/>
          </p:nvPr>
        </p:nvSpPr>
        <p:spPr/>
        <p:txBody>
          <a:bodyPr/>
          <a:lstStyle/>
          <a:p>
            <a:fld id="{0A5E739B-96DB-43F2-B03E-DC3C5DB96344}"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Caviedes and Cimino</a:t>
            </a:r>
            <a:endParaRPr lang="en-US" dirty="0"/>
          </a:p>
        </p:txBody>
      </p:sp>
      <p:sp>
        <p:nvSpPr>
          <p:cNvPr id="3" name="Content Placeholder 2"/>
          <p:cNvSpPr>
            <a:spLocks noGrp="1"/>
          </p:cNvSpPr>
          <p:nvPr>
            <p:ph sz="quarter" idx="1"/>
          </p:nvPr>
        </p:nvSpPr>
        <p:spPr/>
        <p:txBody>
          <a:bodyPr/>
          <a:lstStyle/>
          <a:p>
            <a:r>
              <a:rPr lang="en-US" dirty="0" smtClean="0"/>
              <a:t>Semantic Similarity Measure</a:t>
            </a:r>
          </a:p>
          <a:p>
            <a:pPr lvl="1"/>
            <a:r>
              <a:rPr lang="en-US" dirty="0" smtClean="0"/>
              <a:t>Conceptual Distance – Rada, et al.</a:t>
            </a:r>
          </a:p>
          <a:p>
            <a:r>
              <a:rPr lang="en-US" dirty="0" smtClean="0"/>
              <a:t>Source: MSH</a:t>
            </a:r>
          </a:p>
          <a:p>
            <a:r>
              <a:rPr lang="en-US" dirty="0" smtClean="0"/>
              <a:t>Relations: PAR/CHD</a:t>
            </a:r>
          </a:p>
          <a:p>
            <a:r>
              <a:rPr lang="en-US" dirty="0" smtClean="0"/>
              <a:t>Data</a:t>
            </a:r>
          </a:p>
          <a:p>
            <a:pPr lvl="1"/>
            <a:r>
              <a:rPr lang="en-US" dirty="0" smtClean="0"/>
              <a:t>10 medical terms pairs using following CUIs</a:t>
            </a:r>
          </a:p>
          <a:p>
            <a:pPr lvl="2"/>
            <a:r>
              <a:rPr lang="en-US" dirty="0" smtClean="0"/>
              <a:t>Digestive system disease: C0012242</a:t>
            </a:r>
          </a:p>
          <a:p>
            <a:pPr lvl="2"/>
            <a:r>
              <a:rPr lang="en-US" dirty="0" smtClean="0"/>
              <a:t>Peptic esophagitis: C0014869</a:t>
            </a:r>
          </a:p>
          <a:p>
            <a:pPr lvl="2"/>
            <a:r>
              <a:rPr lang="en-US" dirty="0" smtClean="0"/>
              <a:t>Psychotherapy: C0033968</a:t>
            </a:r>
          </a:p>
          <a:p>
            <a:pPr lvl="2"/>
            <a:r>
              <a:rPr lang="en-US" dirty="0" smtClean="0"/>
              <a:t>Thirst: C0039971</a:t>
            </a:r>
          </a:p>
          <a:p>
            <a:pPr lvl="2"/>
            <a:r>
              <a:rPr lang="en-US" dirty="0" smtClean="0"/>
              <a:t>Thoracic duct: C0039979</a:t>
            </a:r>
          </a:p>
          <a:p>
            <a:pPr lvl="2"/>
            <a:endParaRPr lang="en-US" dirty="0" smtClean="0"/>
          </a:p>
        </p:txBody>
      </p:sp>
      <p:sp>
        <p:nvSpPr>
          <p:cNvPr id="4" name="Slide Number Placeholder 3"/>
          <p:cNvSpPr>
            <a:spLocks noGrp="1"/>
          </p:cNvSpPr>
          <p:nvPr>
            <p:ph type="sldNum" sz="quarter" idx="15"/>
          </p:nvPr>
        </p:nvSpPr>
        <p:spPr/>
        <p:txBody>
          <a:bodyPr/>
          <a:lstStyle/>
          <a:p>
            <a:fld id="{0A5E739B-96DB-43F2-B03E-DC3C5DB96344}"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Caviedes and Cimino</a:t>
            </a:r>
            <a:endParaRPr lang="en-US" dirty="0"/>
          </a:p>
        </p:txBody>
      </p:sp>
      <p:sp>
        <p:nvSpPr>
          <p:cNvPr id="3" name="Content Placeholder 2"/>
          <p:cNvSpPr>
            <a:spLocks noGrp="1"/>
          </p:cNvSpPr>
          <p:nvPr>
            <p:ph sz="quarter" idx="1"/>
          </p:nvPr>
        </p:nvSpPr>
        <p:spPr/>
        <p:txBody>
          <a:bodyPr/>
          <a:lstStyle/>
          <a:p>
            <a:r>
              <a:rPr lang="en-US" dirty="0" smtClean="0"/>
              <a:t>Semantic Similarity Measures</a:t>
            </a:r>
          </a:p>
          <a:p>
            <a:pPr lvl="1"/>
            <a:r>
              <a:rPr lang="en-US" dirty="0" smtClean="0"/>
              <a:t>Conceptual Distance </a:t>
            </a:r>
          </a:p>
          <a:p>
            <a:pPr lvl="2"/>
            <a:r>
              <a:rPr lang="en-US" dirty="0" smtClean="0"/>
              <a:t>Originally proposed by Rada, et. al., 1989</a:t>
            </a:r>
          </a:p>
          <a:p>
            <a:pPr lvl="1">
              <a:buNone/>
            </a:pPr>
            <a:endParaRPr lang="en-US" dirty="0" smtClean="0"/>
          </a:p>
          <a:p>
            <a:r>
              <a:rPr lang="en-US" dirty="0" smtClean="0"/>
              <a:t>Source: MSH from UMLS 2008AB</a:t>
            </a:r>
          </a:p>
          <a:p>
            <a:pPr lvl="1"/>
            <a:r>
              <a:rPr lang="en-US" dirty="0" smtClean="0"/>
              <a:t>Relations: PAR/CHD</a:t>
            </a:r>
          </a:p>
          <a:p>
            <a:pPr lvl="1"/>
            <a:endParaRPr lang="en-US" dirty="0" smtClean="0"/>
          </a:p>
          <a:p>
            <a:r>
              <a:rPr lang="en-US" dirty="0" smtClean="0"/>
              <a:t>Comparison between the Conceptual Distance Scores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Caviedes and Cimino</a:t>
            </a:r>
            <a:endParaRPr lang="en-US" dirty="0"/>
          </a:p>
        </p:txBody>
      </p:sp>
      <p:graphicFrame>
        <p:nvGraphicFramePr>
          <p:cNvPr id="5" name="Content Placeholder 4"/>
          <p:cNvGraphicFramePr>
            <a:graphicFrameLocks noGrp="1"/>
          </p:cNvGraphicFramePr>
          <p:nvPr>
            <p:ph sz="quarter" idx="1"/>
          </p:nvPr>
        </p:nvGraphicFramePr>
        <p:xfrm>
          <a:off x="457200" y="1600200"/>
          <a:ext cx="7620000" cy="4079240"/>
        </p:xfrm>
        <a:graphic>
          <a:graphicData uri="http://schemas.openxmlformats.org/drawingml/2006/table">
            <a:tbl>
              <a:tblPr firstRow="1" bandRow="1">
                <a:tableStyleId>{5C22544A-7EE6-4342-B048-85BDC9FD1C3A}</a:tableStyleId>
              </a:tblPr>
              <a:tblGrid>
                <a:gridCol w="2592371"/>
                <a:gridCol w="2828042"/>
                <a:gridCol w="2199587"/>
              </a:tblGrid>
              <a:tr h="370840">
                <a:tc>
                  <a:txBody>
                    <a:bodyPr/>
                    <a:lstStyle/>
                    <a:p>
                      <a:r>
                        <a:rPr lang="en-US" dirty="0" smtClean="0"/>
                        <a:t>CUI</a:t>
                      </a:r>
                      <a:r>
                        <a:rPr lang="en-US" baseline="0" dirty="0" smtClean="0"/>
                        <a:t> Pairs</a:t>
                      </a:r>
                      <a:endParaRPr lang="en-US" dirty="0"/>
                    </a:p>
                  </a:txBody>
                  <a:tcPr/>
                </a:tc>
                <a:tc>
                  <a:txBody>
                    <a:bodyPr/>
                    <a:lstStyle/>
                    <a:p>
                      <a:r>
                        <a:rPr lang="en-US" dirty="0" smtClean="0"/>
                        <a:t>Caviedes</a:t>
                      </a:r>
                      <a:r>
                        <a:rPr lang="en-US" baseline="0" dirty="0" smtClean="0"/>
                        <a:t> and Cimino</a:t>
                      </a:r>
                      <a:endParaRPr lang="en-US" dirty="0"/>
                    </a:p>
                  </a:txBody>
                  <a:tcPr/>
                </a:tc>
                <a:tc>
                  <a:txBody>
                    <a:bodyPr/>
                    <a:lstStyle/>
                    <a:p>
                      <a:r>
                        <a:rPr lang="en-US" dirty="0" smtClean="0"/>
                        <a:t>UMLS-Similarity</a:t>
                      </a:r>
                      <a:endParaRPr lang="en-US" dirty="0"/>
                    </a:p>
                  </a:txBody>
                  <a:tcPr/>
                </a:tc>
              </a:tr>
              <a:tr h="370840">
                <a:tc>
                  <a:txBody>
                    <a:bodyPr/>
                    <a:lstStyle/>
                    <a:p>
                      <a:pPr algn="ctr"/>
                      <a:r>
                        <a:rPr lang="en-US" b="1" dirty="0" smtClean="0"/>
                        <a:t>C0012242-C0014869</a:t>
                      </a:r>
                      <a:endParaRPr lang="en-US" b="1" dirty="0"/>
                    </a:p>
                  </a:txBody>
                  <a:tcPr/>
                </a:tc>
                <a:tc>
                  <a:txBody>
                    <a:bodyPr/>
                    <a:lstStyle/>
                    <a:p>
                      <a:pPr algn="ctr"/>
                      <a:r>
                        <a:rPr lang="en-US" b="1" dirty="0" smtClean="0"/>
                        <a:t>3</a:t>
                      </a:r>
                      <a:endParaRPr lang="en-US" b="1" dirty="0"/>
                    </a:p>
                  </a:txBody>
                  <a:tcPr/>
                </a:tc>
                <a:tc>
                  <a:txBody>
                    <a:bodyPr/>
                    <a:lstStyle/>
                    <a:p>
                      <a:pPr algn="ctr"/>
                      <a:r>
                        <a:rPr lang="en-US" b="1" dirty="0" smtClean="0"/>
                        <a:t>3</a:t>
                      </a:r>
                      <a:endParaRPr lang="en-US" b="1" dirty="0"/>
                    </a:p>
                  </a:txBody>
                  <a:tcPr/>
                </a:tc>
              </a:tr>
              <a:tr h="370840">
                <a:tc>
                  <a:txBody>
                    <a:bodyPr/>
                    <a:lstStyle/>
                    <a:p>
                      <a:pPr algn="ctr"/>
                      <a:r>
                        <a:rPr lang="en-US" b="1" dirty="0" smtClean="0"/>
                        <a:t>C0012242-C0033968</a:t>
                      </a:r>
                      <a:endParaRPr lang="en-US" b="1" dirty="0"/>
                    </a:p>
                  </a:txBody>
                  <a:tcPr/>
                </a:tc>
                <a:tc>
                  <a:txBody>
                    <a:bodyPr/>
                    <a:lstStyle/>
                    <a:p>
                      <a:pPr algn="ctr"/>
                      <a:r>
                        <a:rPr lang="en-US" b="1" dirty="0" smtClean="0"/>
                        <a:t>5</a:t>
                      </a:r>
                      <a:endParaRPr lang="en-US" b="1" dirty="0"/>
                    </a:p>
                  </a:txBody>
                  <a:tcPr/>
                </a:tc>
                <a:tc>
                  <a:txBody>
                    <a:bodyPr/>
                    <a:lstStyle/>
                    <a:p>
                      <a:pPr algn="ctr"/>
                      <a:r>
                        <a:rPr lang="en-US" b="1" dirty="0" smtClean="0"/>
                        <a:t>5</a:t>
                      </a:r>
                      <a:endParaRPr lang="en-US" b="1" dirty="0"/>
                    </a:p>
                  </a:txBody>
                  <a:tcPr/>
                </a:tc>
              </a:tr>
              <a:tr h="370840">
                <a:tc>
                  <a:txBody>
                    <a:bodyPr/>
                    <a:lstStyle/>
                    <a:p>
                      <a:pPr algn="ctr"/>
                      <a:r>
                        <a:rPr lang="en-US" b="1" dirty="0" smtClean="0"/>
                        <a:t>C0033968-C0039971</a:t>
                      </a:r>
                      <a:endParaRPr lang="en-US" b="1" dirty="0"/>
                    </a:p>
                  </a:txBody>
                  <a:tcPr/>
                </a:tc>
                <a:tc>
                  <a:txBody>
                    <a:bodyPr/>
                    <a:lstStyle/>
                    <a:p>
                      <a:pPr algn="ctr"/>
                      <a:r>
                        <a:rPr lang="en-US" b="1" dirty="0" smtClean="0"/>
                        <a:t>6</a:t>
                      </a:r>
                      <a:endParaRPr lang="en-US" b="1" dirty="0"/>
                    </a:p>
                  </a:txBody>
                  <a:tcPr/>
                </a:tc>
                <a:tc>
                  <a:txBody>
                    <a:bodyPr/>
                    <a:lstStyle/>
                    <a:p>
                      <a:pPr algn="ctr"/>
                      <a:r>
                        <a:rPr lang="en-US" b="1" dirty="0" smtClean="0"/>
                        <a:t>6</a:t>
                      </a:r>
                      <a:endParaRPr lang="en-US" b="1" dirty="0"/>
                    </a:p>
                  </a:txBody>
                  <a:tcPr/>
                </a:tc>
              </a:tr>
              <a:tr h="370840">
                <a:tc>
                  <a:txBody>
                    <a:bodyPr/>
                    <a:lstStyle/>
                    <a:p>
                      <a:pPr algn="ctr"/>
                      <a:r>
                        <a:rPr lang="en-US" b="1" dirty="0" smtClean="0"/>
                        <a:t>C0012242-C0039971</a:t>
                      </a:r>
                      <a:endParaRPr lang="en-US" b="1" dirty="0"/>
                    </a:p>
                  </a:txBody>
                  <a:tcPr/>
                </a:tc>
                <a:tc>
                  <a:txBody>
                    <a:bodyPr/>
                    <a:lstStyle/>
                    <a:p>
                      <a:pPr algn="ctr"/>
                      <a:r>
                        <a:rPr lang="en-US" b="1" dirty="0" smtClean="0"/>
                        <a:t>7</a:t>
                      </a:r>
                      <a:endParaRPr lang="en-US" b="1" dirty="0"/>
                    </a:p>
                  </a:txBody>
                  <a:tcPr/>
                </a:tc>
                <a:tc>
                  <a:txBody>
                    <a:bodyPr/>
                    <a:lstStyle/>
                    <a:p>
                      <a:pPr algn="ctr"/>
                      <a:r>
                        <a:rPr lang="en-US" b="1" dirty="0" smtClean="0"/>
                        <a:t>7</a:t>
                      </a:r>
                      <a:endParaRPr lang="en-US" b="1" dirty="0"/>
                    </a:p>
                  </a:txBody>
                  <a:tcPr/>
                </a:tc>
              </a:tr>
              <a:tr h="370840">
                <a:tc>
                  <a:txBody>
                    <a:bodyPr/>
                    <a:lstStyle/>
                    <a:p>
                      <a:pPr algn="ctr"/>
                      <a:r>
                        <a:rPr lang="en-US" dirty="0" smtClean="0"/>
                        <a:t>C0012242-C0039979</a:t>
                      </a:r>
                      <a:endParaRPr lang="en-US" dirty="0"/>
                    </a:p>
                  </a:txBody>
                  <a:tcPr/>
                </a:tc>
                <a:tc>
                  <a:txBody>
                    <a:bodyPr/>
                    <a:lstStyle/>
                    <a:p>
                      <a:pPr algn="ctr"/>
                      <a:r>
                        <a:rPr lang="en-US" dirty="0" smtClean="0"/>
                        <a:t>7</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 C0033968-C0039979</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r>
              <a:tr h="370840">
                <a:tc>
                  <a:txBody>
                    <a:bodyPr/>
                    <a:lstStyle/>
                    <a:p>
                      <a:pPr algn="ctr"/>
                      <a:r>
                        <a:rPr lang="en-US" b="1" dirty="0" smtClean="0"/>
                        <a:t>C0014869-C0033968</a:t>
                      </a:r>
                      <a:endParaRPr lang="en-US" b="1" dirty="0"/>
                    </a:p>
                  </a:txBody>
                  <a:tcPr/>
                </a:tc>
                <a:tc>
                  <a:txBody>
                    <a:bodyPr/>
                    <a:lstStyle/>
                    <a:p>
                      <a:pPr algn="ctr"/>
                      <a:r>
                        <a:rPr lang="en-US" b="1" dirty="0" smtClean="0"/>
                        <a:t>8</a:t>
                      </a:r>
                      <a:endParaRPr lang="en-US" b="1" dirty="0"/>
                    </a:p>
                  </a:txBody>
                  <a:tcPr/>
                </a:tc>
                <a:tc>
                  <a:txBody>
                    <a:bodyPr/>
                    <a:lstStyle/>
                    <a:p>
                      <a:pPr algn="ctr"/>
                      <a:r>
                        <a:rPr lang="en-US" b="1" dirty="0" smtClean="0"/>
                        <a:t>8</a:t>
                      </a:r>
                      <a:endParaRPr lang="en-US" b="1" dirty="0"/>
                    </a:p>
                  </a:txBody>
                  <a:tcPr/>
                </a:tc>
              </a:tr>
              <a:tr h="370840">
                <a:tc>
                  <a:txBody>
                    <a:bodyPr/>
                    <a:lstStyle/>
                    <a:p>
                      <a:pPr algn="ctr"/>
                      <a:r>
                        <a:rPr lang="en-US" b="1" dirty="0" smtClean="0"/>
                        <a:t>C0014869-C0039971</a:t>
                      </a:r>
                      <a:endParaRPr lang="en-US" b="1" dirty="0"/>
                    </a:p>
                  </a:txBody>
                  <a:tcPr/>
                </a:tc>
                <a:tc>
                  <a:txBody>
                    <a:bodyPr/>
                    <a:lstStyle/>
                    <a:p>
                      <a:pPr algn="ctr"/>
                      <a:r>
                        <a:rPr lang="en-US" b="1" dirty="0" smtClean="0"/>
                        <a:t>10</a:t>
                      </a:r>
                      <a:endParaRPr lang="en-US" b="1" dirty="0"/>
                    </a:p>
                  </a:txBody>
                  <a:tcPr/>
                </a:tc>
                <a:tc>
                  <a:txBody>
                    <a:bodyPr/>
                    <a:lstStyle/>
                    <a:p>
                      <a:pPr algn="ctr"/>
                      <a:r>
                        <a:rPr lang="en-US" b="1" dirty="0" smtClean="0"/>
                        <a:t>10</a:t>
                      </a:r>
                      <a:endParaRPr lang="en-US" b="1" dirty="0"/>
                    </a:p>
                  </a:txBody>
                  <a:tcPr/>
                </a:tc>
              </a:tr>
              <a:tr h="370840">
                <a:tc>
                  <a:txBody>
                    <a:bodyPr/>
                    <a:lstStyle/>
                    <a:p>
                      <a:pPr algn="ctr"/>
                      <a:r>
                        <a:rPr lang="en-US" dirty="0" smtClean="0"/>
                        <a:t>C0014869-C0039979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r>
              <a:tr h="370840">
                <a:tc>
                  <a:txBody>
                    <a:bodyPr/>
                    <a:lstStyle/>
                    <a:p>
                      <a:pPr algn="ctr"/>
                      <a:r>
                        <a:rPr lang="en-US" dirty="0" smtClean="0"/>
                        <a:t>C0039971-C0039979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r>
            </a:tbl>
          </a:graphicData>
        </a:graphic>
      </p:graphicFrame>
      <p:sp>
        <p:nvSpPr>
          <p:cNvPr id="4" name="Slide Number Placeholder 3"/>
          <p:cNvSpPr>
            <a:spLocks noGrp="1"/>
          </p:cNvSpPr>
          <p:nvPr>
            <p:ph type="sldNum" sz="quarter" idx="15"/>
          </p:nvPr>
        </p:nvSpPr>
        <p:spPr/>
        <p:txBody>
          <a:bodyPr/>
          <a:lstStyle/>
          <a:p>
            <a:fld id="{0A5E739B-96DB-43F2-B03E-DC3C5DB96344}"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Caviedes and Cimino</a:t>
            </a:r>
            <a:endParaRPr lang="en-US" dirty="0"/>
          </a:p>
        </p:txBody>
      </p:sp>
      <p:graphicFrame>
        <p:nvGraphicFramePr>
          <p:cNvPr id="5" name="Content Placeholder 4"/>
          <p:cNvGraphicFramePr>
            <a:graphicFrameLocks noGrp="1"/>
          </p:cNvGraphicFramePr>
          <p:nvPr>
            <p:ph sz="quarter" idx="1"/>
          </p:nvPr>
        </p:nvGraphicFramePr>
        <p:xfrm>
          <a:off x="457200" y="1600200"/>
          <a:ext cx="7620000" cy="4079240"/>
        </p:xfrm>
        <a:graphic>
          <a:graphicData uri="http://schemas.openxmlformats.org/drawingml/2006/table">
            <a:tbl>
              <a:tblPr firstRow="1" bandRow="1">
                <a:tableStyleId>{5C22544A-7EE6-4342-B048-85BDC9FD1C3A}</a:tableStyleId>
              </a:tblPr>
              <a:tblGrid>
                <a:gridCol w="2592371"/>
                <a:gridCol w="2828042"/>
                <a:gridCol w="2199587"/>
              </a:tblGrid>
              <a:tr h="370840">
                <a:tc>
                  <a:txBody>
                    <a:bodyPr/>
                    <a:lstStyle/>
                    <a:p>
                      <a:r>
                        <a:rPr lang="en-US" dirty="0" smtClean="0"/>
                        <a:t>CUI</a:t>
                      </a:r>
                      <a:r>
                        <a:rPr lang="en-US" baseline="0" dirty="0" smtClean="0"/>
                        <a:t> Pairs</a:t>
                      </a:r>
                      <a:endParaRPr lang="en-US" dirty="0"/>
                    </a:p>
                  </a:txBody>
                  <a:tcPr/>
                </a:tc>
                <a:tc>
                  <a:txBody>
                    <a:bodyPr/>
                    <a:lstStyle/>
                    <a:p>
                      <a:r>
                        <a:rPr lang="en-US" dirty="0" smtClean="0"/>
                        <a:t>Caviedes</a:t>
                      </a:r>
                      <a:r>
                        <a:rPr lang="en-US" baseline="0" dirty="0" smtClean="0"/>
                        <a:t> and Cimino</a:t>
                      </a:r>
                      <a:endParaRPr lang="en-US" dirty="0"/>
                    </a:p>
                  </a:txBody>
                  <a:tcPr/>
                </a:tc>
                <a:tc>
                  <a:txBody>
                    <a:bodyPr/>
                    <a:lstStyle/>
                    <a:p>
                      <a:r>
                        <a:rPr lang="en-US" dirty="0" smtClean="0"/>
                        <a:t>UMLS-Similarity</a:t>
                      </a:r>
                      <a:endParaRPr lang="en-US" dirty="0"/>
                    </a:p>
                  </a:txBody>
                  <a:tcPr/>
                </a:tc>
              </a:tr>
              <a:tr h="370840">
                <a:tc>
                  <a:txBody>
                    <a:bodyPr/>
                    <a:lstStyle/>
                    <a:p>
                      <a:pPr algn="ctr"/>
                      <a:r>
                        <a:rPr lang="en-US" dirty="0" smtClean="0"/>
                        <a:t>C0012242-C0014869</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C0012242-C0033968</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C0033968-C0039971</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C0012242-C0039971</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r>
              <a:tr h="370840">
                <a:tc>
                  <a:txBody>
                    <a:bodyPr/>
                    <a:lstStyle/>
                    <a:p>
                      <a:pPr algn="ctr"/>
                      <a:r>
                        <a:rPr lang="en-US" b="1" dirty="0" smtClean="0"/>
                        <a:t>C0012242-C0039979</a:t>
                      </a:r>
                      <a:endParaRPr lang="en-US" b="1" dirty="0"/>
                    </a:p>
                  </a:txBody>
                  <a:tcPr/>
                </a:tc>
                <a:tc>
                  <a:txBody>
                    <a:bodyPr/>
                    <a:lstStyle/>
                    <a:p>
                      <a:pPr algn="ctr"/>
                      <a:r>
                        <a:rPr lang="en-US" b="1" dirty="0" smtClean="0"/>
                        <a:t>7</a:t>
                      </a:r>
                      <a:endParaRPr lang="en-US" b="1" dirty="0"/>
                    </a:p>
                  </a:txBody>
                  <a:tcPr/>
                </a:tc>
                <a:tc>
                  <a:txBody>
                    <a:bodyPr/>
                    <a:lstStyle/>
                    <a:p>
                      <a:pPr algn="ctr"/>
                      <a:r>
                        <a:rPr lang="en-US" b="1" dirty="0" smtClean="0"/>
                        <a:t>6</a:t>
                      </a:r>
                      <a:endParaRPr lang="en-US" b="1" dirty="0"/>
                    </a:p>
                  </a:txBody>
                  <a:tcPr/>
                </a:tc>
              </a:tr>
              <a:tr h="370840">
                <a:tc>
                  <a:txBody>
                    <a:bodyPr/>
                    <a:lstStyle/>
                    <a:p>
                      <a:pPr algn="ctr"/>
                      <a:r>
                        <a:rPr lang="en-US" b="1" dirty="0" smtClean="0"/>
                        <a:t> C0033968-C0039979</a:t>
                      </a:r>
                      <a:endParaRPr lang="en-US" b="1" dirty="0"/>
                    </a:p>
                  </a:txBody>
                  <a:tcPr/>
                </a:tc>
                <a:tc>
                  <a:txBody>
                    <a:bodyPr/>
                    <a:lstStyle/>
                    <a:p>
                      <a:pPr algn="ctr"/>
                      <a:r>
                        <a:rPr lang="en-US" b="1" dirty="0" smtClean="0"/>
                        <a:t>8</a:t>
                      </a:r>
                      <a:endParaRPr lang="en-US" b="1" dirty="0"/>
                    </a:p>
                  </a:txBody>
                  <a:tcPr/>
                </a:tc>
                <a:tc>
                  <a:txBody>
                    <a:bodyPr/>
                    <a:lstStyle/>
                    <a:p>
                      <a:pPr algn="ctr"/>
                      <a:r>
                        <a:rPr lang="en-US" b="1" dirty="0" smtClean="0"/>
                        <a:t>9</a:t>
                      </a:r>
                      <a:endParaRPr lang="en-US" b="1" dirty="0"/>
                    </a:p>
                  </a:txBody>
                  <a:tcPr/>
                </a:tc>
              </a:tr>
              <a:tr h="370840">
                <a:tc>
                  <a:txBody>
                    <a:bodyPr/>
                    <a:lstStyle/>
                    <a:p>
                      <a:pPr algn="ctr"/>
                      <a:r>
                        <a:rPr lang="en-US" dirty="0" smtClean="0"/>
                        <a:t>C0014869-C0033968</a:t>
                      </a:r>
                      <a:endParaRPr lang="en-US" dirty="0"/>
                    </a:p>
                  </a:txBody>
                  <a:tcPr/>
                </a:tc>
                <a:tc>
                  <a:txBody>
                    <a:bodyPr/>
                    <a:lstStyle/>
                    <a:p>
                      <a:pPr algn="ctr"/>
                      <a:r>
                        <a:rPr lang="en-US" dirty="0" smtClean="0"/>
                        <a:t>8</a:t>
                      </a:r>
                      <a:endParaRPr lang="en-US" dirty="0"/>
                    </a:p>
                  </a:txBody>
                  <a:tcPr/>
                </a:tc>
                <a:tc>
                  <a:txBody>
                    <a:bodyPr/>
                    <a:lstStyle/>
                    <a:p>
                      <a:pPr algn="ctr"/>
                      <a:r>
                        <a:rPr lang="en-US" dirty="0" smtClean="0"/>
                        <a:t>8</a:t>
                      </a:r>
                      <a:endParaRPr lang="en-US" dirty="0"/>
                    </a:p>
                  </a:txBody>
                  <a:tcPr/>
                </a:tc>
              </a:tr>
              <a:tr h="370840">
                <a:tc>
                  <a:txBody>
                    <a:bodyPr/>
                    <a:lstStyle/>
                    <a:p>
                      <a:pPr algn="ctr"/>
                      <a:r>
                        <a:rPr lang="en-US" dirty="0" smtClean="0"/>
                        <a:t>C0014869-C0039971</a:t>
                      </a:r>
                      <a:endParaRPr lang="en-US" dirty="0"/>
                    </a:p>
                  </a:txBody>
                  <a:tcPr/>
                </a:tc>
                <a:tc>
                  <a:txBody>
                    <a:bodyPr/>
                    <a:lstStyle/>
                    <a:p>
                      <a:pPr algn="ctr"/>
                      <a:r>
                        <a:rPr lang="en-US" dirty="0" smtClean="0"/>
                        <a:t>10</a:t>
                      </a:r>
                      <a:endParaRPr lang="en-US" dirty="0"/>
                    </a:p>
                  </a:txBody>
                  <a:tcPr/>
                </a:tc>
                <a:tc>
                  <a:txBody>
                    <a:bodyPr/>
                    <a:lstStyle/>
                    <a:p>
                      <a:pPr algn="ctr"/>
                      <a:r>
                        <a:rPr lang="en-US" dirty="0" smtClean="0"/>
                        <a:t>10</a:t>
                      </a:r>
                      <a:endParaRPr lang="en-US" dirty="0"/>
                    </a:p>
                  </a:txBody>
                  <a:tcPr/>
                </a:tc>
              </a:tr>
              <a:tr h="370840">
                <a:tc>
                  <a:txBody>
                    <a:bodyPr/>
                    <a:lstStyle/>
                    <a:p>
                      <a:pPr algn="ctr"/>
                      <a:r>
                        <a:rPr lang="en-US" b="1" dirty="0" smtClean="0"/>
                        <a:t>C0014869-C0039979</a:t>
                      </a:r>
                      <a:endParaRPr lang="en-US" b="1" dirty="0"/>
                    </a:p>
                  </a:txBody>
                  <a:tcPr/>
                </a:tc>
                <a:tc>
                  <a:txBody>
                    <a:bodyPr/>
                    <a:lstStyle/>
                    <a:p>
                      <a:pPr algn="ctr"/>
                      <a:r>
                        <a:rPr lang="en-US" b="1" dirty="0" smtClean="0"/>
                        <a:t>10</a:t>
                      </a:r>
                      <a:endParaRPr lang="en-US" b="1" dirty="0"/>
                    </a:p>
                  </a:txBody>
                  <a:tcPr/>
                </a:tc>
                <a:tc>
                  <a:txBody>
                    <a:bodyPr/>
                    <a:lstStyle/>
                    <a:p>
                      <a:pPr algn="ctr"/>
                      <a:r>
                        <a:rPr lang="en-US" b="1" dirty="0" smtClean="0"/>
                        <a:t>11</a:t>
                      </a:r>
                      <a:endParaRPr lang="en-US" b="1" dirty="0"/>
                    </a:p>
                  </a:txBody>
                  <a:tcPr/>
                </a:tc>
              </a:tr>
              <a:tr h="370840">
                <a:tc>
                  <a:txBody>
                    <a:bodyPr/>
                    <a:lstStyle/>
                    <a:p>
                      <a:pPr algn="ctr"/>
                      <a:r>
                        <a:rPr lang="en-US" b="1" dirty="0" smtClean="0"/>
                        <a:t>C0039971-C0039979</a:t>
                      </a:r>
                      <a:endParaRPr lang="en-US" b="1" dirty="0"/>
                    </a:p>
                  </a:txBody>
                  <a:tcPr/>
                </a:tc>
                <a:tc>
                  <a:txBody>
                    <a:bodyPr/>
                    <a:lstStyle/>
                    <a:p>
                      <a:pPr algn="ctr"/>
                      <a:r>
                        <a:rPr lang="en-US" b="1" dirty="0" smtClean="0"/>
                        <a:t>10</a:t>
                      </a:r>
                      <a:endParaRPr lang="en-US" b="1" dirty="0"/>
                    </a:p>
                  </a:txBody>
                  <a:tcPr/>
                </a:tc>
                <a:tc>
                  <a:txBody>
                    <a:bodyPr/>
                    <a:lstStyle/>
                    <a:p>
                      <a:pPr algn="ctr"/>
                      <a:r>
                        <a:rPr lang="en-US" b="1" dirty="0" smtClean="0"/>
                        <a:t>11</a:t>
                      </a:r>
                      <a:endParaRPr lang="en-US" b="1" dirty="0"/>
                    </a:p>
                  </a:txBody>
                  <a:tcPr/>
                </a:tc>
              </a:tr>
            </a:tbl>
          </a:graphicData>
        </a:graphic>
      </p:graphicFrame>
      <p:sp>
        <p:nvSpPr>
          <p:cNvPr id="4" name="Slide Number Placeholder 3"/>
          <p:cNvSpPr>
            <a:spLocks noGrp="1"/>
          </p:cNvSpPr>
          <p:nvPr>
            <p:ph type="sldNum" sz="quarter" idx="15"/>
          </p:nvPr>
        </p:nvSpPr>
        <p:spPr/>
        <p:txBody>
          <a:bodyPr/>
          <a:lstStyle/>
          <a:p>
            <a:fld id="{0A5E739B-96DB-43F2-B03E-DC3C5DB96344}"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The results show that UMLS-Similarity can be used to reproduce the results reported by:</a:t>
            </a:r>
          </a:p>
          <a:p>
            <a:endParaRPr lang="en-US" dirty="0" smtClean="0"/>
          </a:p>
          <a:p>
            <a:pPr lvl="1"/>
            <a:r>
              <a:rPr lang="en-US" dirty="0" smtClean="0"/>
              <a:t>Pedersen, et al.</a:t>
            </a:r>
          </a:p>
          <a:p>
            <a:pPr lvl="1"/>
            <a:endParaRPr lang="en-US" dirty="0" smtClean="0"/>
          </a:p>
          <a:p>
            <a:pPr lvl="1"/>
            <a:r>
              <a:rPr lang="en-US" dirty="0" smtClean="0"/>
              <a:t>Caviedes and Cimino</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correlation results obtained by UMLS-Similarity and reported by Nguyen and Al-Mubaid vary</a:t>
            </a:r>
          </a:p>
          <a:p>
            <a:pPr lvl="1"/>
            <a:r>
              <a:rPr lang="en-US" dirty="0" smtClean="0"/>
              <a:t>Different versions of MSH were used to conduct the experiment</a:t>
            </a:r>
          </a:p>
          <a:p>
            <a:pPr lvl="1"/>
            <a:r>
              <a:rPr lang="en-US" dirty="0" smtClean="0"/>
              <a:t>Possibly different mappings of the terms to CUIs in MSH were used</a:t>
            </a:r>
          </a:p>
          <a:p>
            <a:pPr lvl="1"/>
            <a:r>
              <a:rPr lang="en-US" dirty="0" smtClean="0"/>
              <a:t>Information used by Nguyen and Al-Mubaid comes directly from MSH which is located in MRHEIR  and as PAR/CHD relations in MRREL </a:t>
            </a:r>
          </a:p>
          <a:p>
            <a:pPr lvl="2"/>
            <a:r>
              <a:rPr lang="en-US" dirty="0" smtClean="0"/>
              <a:t>It is not possible to generate MRHIER from MRREL because the full  path-to-root is a transitive closure of the pairwise PAR/CHD relations which does not hold true for MSH because a MSH concept may have different children depending on its tree position</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r>
              <a:rPr lang="en-US" dirty="0" smtClean="0"/>
              <a:t>UMLS-Similarity</a:t>
            </a:r>
          </a:p>
          <a:p>
            <a:pPr lvl="1"/>
            <a:r>
              <a:rPr lang="en-US" dirty="0" smtClean="0"/>
              <a:t>Used to determine the similarity between two concepts given a specified set of sources and relations</a:t>
            </a:r>
          </a:p>
          <a:p>
            <a:pPr lvl="1"/>
            <a:r>
              <a:rPr lang="en-US" dirty="0" smtClean="0"/>
              <a:t>Contains the following similarity measures</a:t>
            </a:r>
          </a:p>
          <a:p>
            <a:pPr lvl="2"/>
            <a:r>
              <a:rPr lang="en-US" dirty="0" smtClean="0"/>
              <a:t>Path measure</a:t>
            </a:r>
          </a:p>
          <a:p>
            <a:pPr lvl="2"/>
            <a:r>
              <a:rPr lang="en-US" dirty="0" smtClean="0"/>
              <a:t>Conceptual Distance proposed Rada, et. al. 1989	</a:t>
            </a:r>
          </a:p>
          <a:p>
            <a:pPr lvl="2"/>
            <a:r>
              <a:rPr lang="en-US" dirty="0" smtClean="0"/>
              <a:t>Leacock and Chodorow, 1998</a:t>
            </a:r>
          </a:p>
          <a:p>
            <a:pPr lvl="2"/>
            <a:r>
              <a:rPr lang="en-US" dirty="0" smtClean="0"/>
              <a:t>Wu and Palmer, 1994</a:t>
            </a:r>
          </a:p>
          <a:p>
            <a:pPr lvl="2"/>
            <a:r>
              <a:rPr lang="en-US" dirty="0" smtClean="0"/>
              <a:t>Nguyen and Al-Mubaid, 2006</a:t>
            </a:r>
          </a:p>
          <a:p>
            <a:pPr lvl="2"/>
            <a:endParaRPr lang="en-US" dirty="0" smtClean="0"/>
          </a:p>
          <a:p>
            <a:r>
              <a:rPr lang="en-US" dirty="0" smtClean="0"/>
              <a:t>UMLS-Interface</a:t>
            </a:r>
          </a:p>
          <a:p>
            <a:pPr lvl="1"/>
            <a:r>
              <a:rPr lang="en-US" dirty="0" smtClean="0"/>
              <a:t>Used to obtain path information about a CUI given a specified set of sources and relations</a:t>
            </a:r>
          </a:p>
          <a:p>
            <a:pPr lvl="1"/>
            <a:endParaRPr lang="en-US" dirty="0" smtClean="0"/>
          </a:p>
          <a:p>
            <a:pPr lvl="2"/>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Medical Language System</a:t>
            </a:r>
            <a:endParaRPr lang="en-US" dirty="0"/>
          </a:p>
        </p:txBody>
      </p:sp>
      <p:sp>
        <p:nvSpPr>
          <p:cNvPr id="3" name="Content Placeholder 2"/>
          <p:cNvSpPr>
            <a:spLocks noGrp="1"/>
          </p:cNvSpPr>
          <p:nvPr>
            <p:ph sz="quarter" idx="1"/>
          </p:nvPr>
        </p:nvSpPr>
        <p:spPr/>
        <p:txBody>
          <a:bodyPr/>
          <a:lstStyle/>
          <a:p>
            <a:r>
              <a:rPr lang="en-US" dirty="0" smtClean="0"/>
              <a:t>Knowledge representation framework </a:t>
            </a:r>
          </a:p>
          <a:p>
            <a:r>
              <a:rPr lang="en-US" dirty="0" smtClean="0"/>
              <a:t>Contains 3 Main components:</a:t>
            </a:r>
          </a:p>
          <a:p>
            <a:pPr lvl="1"/>
            <a:r>
              <a:rPr lang="en-US" b="1" dirty="0" smtClean="0"/>
              <a:t>Metathesaurus</a:t>
            </a:r>
          </a:p>
          <a:p>
            <a:pPr lvl="1"/>
            <a:r>
              <a:rPr lang="en-US" dirty="0" smtClean="0"/>
              <a:t>Semantic Network</a:t>
            </a:r>
          </a:p>
          <a:p>
            <a:pPr lvl="1"/>
            <a:r>
              <a:rPr lang="en-US" dirty="0" smtClean="0"/>
              <a:t>SPECIALIST Lexicon</a:t>
            </a:r>
          </a:p>
          <a:p>
            <a:pPr lvl="1"/>
            <a:endParaRPr lang="en-US" dirty="0" smtClean="0"/>
          </a:p>
        </p:txBody>
      </p:sp>
      <p:sp>
        <p:nvSpPr>
          <p:cNvPr id="4" name="Slide Number Placeholder 3"/>
          <p:cNvSpPr>
            <a:spLocks noGrp="1"/>
          </p:cNvSpPr>
          <p:nvPr>
            <p:ph type="sldNum" sz="quarter" idx="15"/>
          </p:nvPr>
        </p:nvSpPr>
        <p:spPr/>
        <p:txBody>
          <a:bodyPr/>
          <a:lstStyle/>
          <a:p>
            <a:fld id="{0A5E739B-96DB-43F2-B03E-DC3C5DB96344}"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sz="quarter" idx="1"/>
          </p:nvPr>
        </p:nvSpPr>
        <p:spPr/>
        <p:txBody>
          <a:bodyPr/>
          <a:lstStyle/>
          <a:p>
            <a:r>
              <a:rPr lang="en-US" dirty="0" smtClean="0"/>
              <a:t>UMLS-Interface</a:t>
            </a:r>
          </a:p>
          <a:p>
            <a:pPr lvl="1"/>
            <a:r>
              <a:rPr lang="en-US" dirty="0" smtClean="0"/>
              <a:t>Improve the efficiency in which the path information is stored </a:t>
            </a:r>
          </a:p>
          <a:p>
            <a:pPr lvl="1"/>
            <a:endParaRPr lang="en-US" dirty="0" smtClean="0"/>
          </a:p>
          <a:p>
            <a:r>
              <a:rPr lang="en-US" dirty="0" smtClean="0"/>
              <a:t>UMLS-Similarity</a:t>
            </a:r>
          </a:p>
          <a:p>
            <a:pPr lvl="1"/>
            <a:r>
              <a:rPr lang="en-US" dirty="0" smtClean="0"/>
              <a:t>Information Content Similarity Measures</a:t>
            </a:r>
          </a:p>
          <a:p>
            <a:pPr lvl="2"/>
            <a:r>
              <a:rPr lang="en-US" dirty="0" smtClean="0"/>
              <a:t>Resnik, 1995</a:t>
            </a:r>
          </a:p>
          <a:p>
            <a:pPr lvl="2"/>
            <a:r>
              <a:rPr lang="en-US" dirty="0" smtClean="0"/>
              <a:t>Jiang and Conrath, 1997</a:t>
            </a:r>
          </a:p>
          <a:p>
            <a:pPr lvl="2"/>
            <a:r>
              <a:rPr lang="en-US" dirty="0" smtClean="0"/>
              <a:t>Lin, 1997</a:t>
            </a:r>
          </a:p>
          <a:p>
            <a:pPr lvl="1"/>
            <a:r>
              <a:rPr lang="en-US" dirty="0" smtClean="0"/>
              <a:t>Relatedness Measures</a:t>
            </a:r>
          </a:p>
          <a:p>
            <a:pPr lvl="2"/>
            <a:r>
              <a:rPr lang="en-US" dirty="0" smtClean="0"/>
              <a:t>Patwardhan, 2003</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 #1</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41</a:t>
            </a:fld>
            <a:endParaRPr lang="en-US" dirty="0"/>
          </a:p>
        </p:txBody>
      </p:sp>
      <p:sp>
        <p:nvSpPr>
          <p:cNvPr id="5" name="TextBox 4"/>
          <p:cNvSpPr txBox="1"/>
          <p:nvPr/>
        </p:nvSpPr>
        <p:spPr>
          <a:xfrm>
            <a:off x="990600" y="2209800"/>
            <a:ext cx="6553200" cy="2062103"/>
          </a:xfrm>
          <a:prstGeom prst="rect">
            <a:avLst/>
          </a:prstGeom>
          <a:noFill/>
        </p:spPr>
        <p:txBody>
          <a:bodyPr wrap="square" rtlCol="0">
            <a:spAutoFit/>
          </a:bodyPr>
          <a:lstStyle/>
          <a:p>
            <a:pPr algn="ctr"/>
            <a:r>
              <a:rPr lang="en-US" sz="3200" dirty="0" smtClean="0"/>
              <a:t>UMLS-Interface can used to extract path information about a concept given a specified </a:t>
            </a:r>
          </a:p>
          <a:p>
            <a:pPr algn="ctr"/>
            <a:r>
              <a:rPr lang="en-US" sz="3200" dirty="0"/>
              <a:t>s</a:t>
            </a:r>
            <a:r>
              <a:rPr lang="en-US" sz="3200" dirty="0" smtClean="0"/>
              <a:t>et of sources and relations.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 #2</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42</a:t>
            </a:fld>
            <a:endParaRPr lang="en-US" dirty="0"/>
          </a:p>
        </p:txBody>
      </p:sp>
      <p:sp>
        <p:nvSpPr>
          <p:cNvPr id="5" name="TextBox 4"/>
          <p:cNvSpPr txBox="1"/>
          <p:nvPr/>
        </p:nvSpPr>
        <p:spPr>
          <a:xfrm>
            <a:off x="990600" y="2209800"/>
            <a:ext cx="6781800" cy="2554545"/>
          </a:xfrm>
          <a:prstGeom prst="rect">
            <a:avLst/>
          </a:prstGeom>
          <a:noFill/>
        </p:spPr>
        <p:txBody>
          <a:bodyPr wrap="square" rtlCol="0">
            <a:spAutoFit/>
          </a:bodyPr>
          <a:lstStyle/>
          <a:p>
            <a:pPr algn="ctr"/>
            <a:r>
              <a:rPr lang="en-US" sz="3200" dirty="0" smtClean="0"/>
              <a:t>UMLS-Similarity can be used to compute the semantic similarity between two concepts given a specified set of sources and relations.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UMLS-Interface</a:t>
            </a:r>
          </a:p>
          <a:p>
            <a:endParaRPr lang="en-US" dirty="0" smtClean="0"/>
          </a:p>
          <a:p>
            <a:pPr lvl="1"/>
            <a:r>
              <a:rPr lang="en-US" dirty="0" smtClean="0">
                <a:hlinkClick r:id="rId3"/>
              </a:rPr>
              <a:t>http://search.cpan.org/dist/UMLS-Interface</a:t>
            </a:r>
            <a:endParaRPr lang="en-US" dirty="0" smtClean="0"/>
          </a:p>
          <a:p>
            <a:pPr lvl="1"/>
            <a:endParaRPr lang="en-US" dirty="0" smtClean="0"/>
          </a:p>
          <a:p>
            <a:r>
              <a:rPr lang="en-US" dirty="0" smtClean="0"/>
              <a:t>UMLS-Similarity</a:t>
            </a:r>
          </a:p>
          <a:p>
            <a:pPr lvl="1"/>
            <a:endParaRPr lang="en-US" dirty="0" smtClean="0"/>
          </a:p>
          <a:p>
            <a:pPr lvl="1"/>
            <a:r>
              <a:rPr lang="en-US" dirty="0" smtClean="0">
                <a:hlinkClick r:id="rId4"/>
              </a:rPr>
              <a:t>http://search.cpan.org/dist/UMLS-Similarity</a:t>
            </a:r>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5"/>
          </p:nvPr>
        </p:nvSpPr>
        <p:spPr/>
        <p:txBody>
          <a:bodyPr/>
          <a:lstStyle/>
          <a:p>
            <a:fld id="{0A5E739B-96DB-43F2-B03E-DC3C5DB96344}" type="slidenum">
              <a:rPr lang="en-US" smtClean="0"/>
              <a:pPr/>
              <a:t>43</a:t>
            </a:fld>
            <a:endParaRPr lang="en-US" dirty="0"/>
          </a:p>
        </p:txBody>
      </p:sp>
      <p:sp>
        <p:nvSpPr>
          <p:cNvPr id="5" name="Title 4"/>
          <p:cNvSpPr>
            <a:spLocks noGrp="1"/>
          </p:cNvSpPr>
          <p:nvPr>
            <p:ph type="title"/>
          </p:nvPr>
        </p:nvSpPr>
        <p:spPr/>
        <p:txBody>
          <a:bodyPr/>
          <a:lstStyle/>
          <a:p>
            <a:r>
              <a:rPr lang="en-US" dirty="0" smtClean="0"/>
              <a:t>Availability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r>
              <a:rPr lang="en-US" dirty="0" smtClean="0"/>
              <a:t>We would like to thank </a:t>
            </a:r>
          </a:p>
          <a:p>
            <a:pPr lvl="1"/>
            <a:r>
              <a:rPr lang="en-US" dirty="0" smtClean="0"/>
              <a:t>Kin Wah Fung, </a:t>
            </a:r>
          </a:p>
          <a:p>
            <a:pPr lvl="1"/>
            <a:r>
              <a:rPr lang="en-US" dirty="0" smtClean="0"/>
              <a:t>Olivier Bodenreider, </a:t>
            </a:r>
          </a:p>
          <a:p>
            <a:pPr lvl="1"/>
            <a:r>
              <a:rPr lang="en-US" dirty="0" smtClean="0"/>
              <a:t>Jan Willis </a:t>
            </a:r>
          </a:p>
          <a:p>
            <a:pPr lvl="1"/>
            <a:r>
              <a:rPr lang="en-US" dirty="0" smtClean="0"/>
              <a:t>Lan Aronson </a:t>
            </a:r>
          </a:p>
          <a:p>
            <a:pPr lvl="1"/>
            <a:endParaRPr lang="en-US" dirty="0" smtClean="0"/>
          </a:p>
          <a:p>
            <a:r>
              <a:rPr lang="en-US" dirty="0" smtClean="0"/>
              <a:t>The research was supported in parts by:</a:t>
            </a:r>
          </a:p>
          <a:p>
            <a:pPr lvl="1"/>
            <a:r>
              <a:rPr lang="en-US" dirty="0" smtClean="0"/>
              <a:t>Fellowships:</a:t>
            </a:r>
          </a:p>
          <a:p>
            <a:pPr lvl="2"/>
            <a:r>
              <a:rPr lang="en-US" dirty="0" smtClean="0"/>
              <a:t>NLM Research Participation Program </a:t>
            </a:r>
          </a:p>
          <a:p>
            <a:pPr lvl="2"/>
            <a:r>
              <a:rPr lang="en-US" dirty="0" smtClean="0"/>
              <a:t>GAANN fellowship from US Dept. of Ed.</a:t>
            </a:r>
          </a:p>
          <a:p>
            <a:pPr lvl="1"/>
            <a:r>
              <a:rPr lang="en-US" dirty="0" smtClean="0"/>
              <a:t>Grants	</a:t>
            </a:r>
          </a:p>
          <a:p>
            <a:pPr lvl="2"/>
            <a:r>
              <a:rPr lang="en-US" dirty="0" smtClean="0"/>
              <a:t>IR01LM009623-01A2 from NIH, NLM</a:t>
            </a:r>
          </a:p>
          <a:p>
            <a:pPr lvl="1"/>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A5E739B-96DB-43F2-B03E-DC3C5DB96344}" type="slidenum">
              <a:rPr lang="en-US" smtClean="0"/>
              <a:pPr/>
              <a:t>44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Metathesaurus</a:t>
            </a:r>
            <a:endParaRPr lang="en-US" dirty="0"/>
          </a:p>
        </p:txBody>
      </p:sp>
      <p:sp>
        <p:nvSpPr>
          <p:cNvPr id="3" name="Content Placeholder 2"/>
          <p:cNvSpPr>
            <a:spLocks noGrp="1"/>
          </p:cNvSpPr>
          <p:nvPr>
            <p:ph sz="quarter" idx="1"/>
          </p:nvPr>
        </p:nvSpPr>
        <p:spPr/>
        <p:txBody>
          <a:bodyPr/>
          <a:lstStyle/>
          <a:p>
            <a:r>
              <a:rPr lang="en-US" dirty="0" smtClean="0"/>
              <a:t>Semi-automatically integrates biomedical concepts from over a 100 controlled medical terminologies </a:t>
            </a:r>
          </a:p>
          <a:p>
            <a:endParaRPr lang="en-US" dirty="0" smtClean="0"/>
          </a:p>
          <a:p>
            <a:r>
              <a:rPr lang="en-US" dirty="0" smtClean="0"/>
              <a:t>Source vocabularies are organized based on their Atomic Unique Identifiers</a:t>
            </a:r>
          </a:p>
          <a:p>
            <a:endParaRPr lang="en-US" dirty="0" smtClean="0"/>
          </a:p>
          <a:p>
            <a:r>
              <a:rPr lang="en-US" dirty="0" smtClean="0"/>
              <a:t>Metathesaurus is organized based on their  Concept Unique Identifier (CUI)</a:t>
            </a:r>
          </a:p>
          <a:p>
            <a:pPr lvl="1"/>
            <a:endParaRPr lang="en-US" dirty="0" smtClean="0"/>
          </a:p>
          <a:p>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Unique Identifiers (CUIs)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6</a:t>
            </a:fld>
            <a:endParaRPr lang="en-US" dirty="0"/>
          </a:p>
        </p:txBody>
      </p:sp>
      <p:sp>
        <p:nvSpPr>
          <p:cNvPr id="5" name="Oval 4"/>
          <p:cNvSpPr/>
          <p:nvPr/>
        </p:nvSpPr>
        <p:spPr>
          <a:xfrm>
            <a:off x="685800" y="28194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A15588749</a:t>
            </a:r>
          </a:p>
          <a:p>
            <a:pPr algn="ctr"/>
            <a:r>
              <a:rPr lang="en-US" dirty="0" smtClean="0"/>
              <a:t>Cold Temperature</a:t>
            </a:r>
            <a:endParaRPr lang="en-US" dirty="0"/>
          </a:p>
        </p:txBody>
      </p:sp>
      <p:sp>
        <p:nvSpPr>
          <p:cNvPr id="6" name="Flowchart: Magnetic Disk 5"/>
          <p:cNvSpPr/>
          <p:nvPr/>
        </p:nvSpPr>
        <p:spPr>
          <a:xfrm>
            <a:off x="914400" y="4648200"/>
            <a:ext cx="1905000" cy="1905000"/>
          </a:xfrm>
          <a:prstGeom prst="flowChartMagneticDisk">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MSH</a:t>
            </a:r>
            <a:endParaRPr lang="en-US" dirty="0"/>
          </a:p>
        </p:txBody>
      </p:sp>
      <p:sp>
        <p:nvSpPr>
          <p:cNvPr id="7" name="Flowchart: Magnetic Disk 6"/>
          <p:cNvSpPr/>
          <p:nvPr/>
        </p:nvSpPr>
        <p:spPr>
          <a:xfrm>
            <a:off x="4800600" y="4648200"/>
            <a:ext cx="1905000" cy="1905000"/>
          </a:xfrm>
          <a:prstGeom prst="flowChartMagneticDisk">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SNOMED-CT</a:t>
            </a:r>
            <a:endParaRPr lang="en-US" dirty="0"/>
          </a:p>
        </p:txBody>
      </p:sp>
      <p:sp>
        <p:nvSpPr>
          <p:cNvPr id="8" name="Oval 7"/>
          <p:cNvSpPr/>
          <p:nvPr/>
        </p:nvSpPr>
        <p:spPr>
          <a:xfrm>
            <a:off x="4572000" y="2895600"/>
            <a:ext cx="2362200" cy="1676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A3292554</a:t>
            </a:r>
          </a:p>
          <a:p>
            <a:pPr algn="ctr"/>
            <a:r>
              <a:rPr lang="en-US" dirty="0" smtClean="0"/>
              <a:t>Low Temperature</a:t>
            </a:r>
            <a:endParaRPr lang="en-US" dirty="0"/>
          </a:p>
        </p:txBody>
      </p:sp>
      <p:sp>
        <p:nvSpPr>
          <p:cNvPr id="9" name="Oval 8"/>
          <p:cNvSpPr/>
          <p:nvPr/>
        </p:nvSpPr>
        <p:spPr>
          <a:xfrm>
            <a:off x="2819400" y="15240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CUI C0009264</a:t>
            </a:r>
          </a:p>
          <a:p>
            <a:pPr algn="ctr"/>
            <a:r>
              <a:rPr lang="en-US" dirty="0" smtClean="0"/>
              <a:t>Cold Temperature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CUI Information</a:t>
            </a:r>
            <a:endParaRPr lang="en-US" dirty="0"/>
          </a:p>
        </p:txBody>
      </p:sp>
      <p:sp>
        <p:nvSpPr>
          <p:cNvPr id="3" name="Content Placeholder 2"/>
          <p:cNvSpPr>
            <a:spLocks noGrp="1"/>
          </p:cNvSpPr>
          <p:nvPr>
            <p:ph sz="quarter" idx="1"/>
          </p:nvPr>
        </p:nvSpPr>
        <p:spPr/>
        <p:txBody>
          <a:bodyPr/>
          <a:lstStyle/>
          <a:p>
            <a:r>
              <a:rPr lang="en-US" dirty="0" smtClean="0"/>
              <a:t>The concepts (AUIs) from the source vocabularies may contain information about the concept such as its</a:t>
            </a:r>
          </a:p>
          <a:p>
            <a:pPr lvl="1"/>
            <a:r>
              <a:rPr lang="en-US" dirty="0" smtClean="0"/>
              <a:t>Definition</a:t>
            </a:r>
          </a:p>
          <a:p>
            <a:pPr lvl="1"/>
            <a:r>
              <a:rPr lang="en-US" dirty="0" smtClean="0"/>
              <a:t>Relation information between the concepts</a:t>
            </a:r>
          </a:p>
          <a:p>
            <a:pPr lvl="1"/>
            <a:endParaRPr lang="en-US" dirty="0" smtClean="0"/>
          </a:p>
          <a:p>
            <a:r>
              <a:rPr lang="en-US" dirty="0" smtClean="0"/>
              <a:t>The information from the AUIs can be obtained through their respective CUIs</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between CUIs in MSH</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8</a:t>
            </a:fld>
            <a:endParaRPr lang="en-US" dirty="0"/>
          </a:p>
        </p:txBody>
      </p:sp>
      <p:sp>
        <p:nvSpPr>
          <p:cNvPr id="5" name="Oval 4"/>
          <p:cNvSpPr/>
          <p:nvPr/>
        </p:nvSpPr>
        <p:spPr>
          <a:xfrm>
            <a:off x="685800" y="28194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A15588749</a:t>
            </a:r>
          </a:p>
          <a:p>
            <a:pPr algn="ctr"/>
            <a:r>
              <a:rPr lang="en-US" dirty="0" smtClean="0"/>
              <a:t>Cold Temperature</a:t>
            </a:r>
            <a:endParaRPr lang="en-US" dirty="0"/>
          </a:p>
        </p:txBody>
      </p:sp>
      <p:sp>
        <p:nvSpPr>
          <p:cNvPr id="6" name="Oval 5"/>
          <p:cNvSpPr/>
          <p:nvPr/>
        </p:nvSpPr>
        <p:spPr>
          <a:xfrm>
            <a:off x="3276600" y="18288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A0123939</a:t>
            </a:r>
          </a:p>
          <a:p>
            <a:pPr algn="ctr"/>
            <a:r>
              <a:rPr lang="en-US" dirty="0" smtClean="0"/>
              <a:t> Temperature</a:t>
            </a:r>
            <a:endParaRPr lang="en-US" dirty="0"/>
          </a:p>
        </p:txBody>
      </p:sp>
      <p:sp>
        <p:nvSpPr>
          <p:cNvPr id="9" name="Flowchart: Magnetic Disk 8"/>
          <p:cNvSpPr/>
          <p:nvPr/>
        </p:nvSpPr>
        <p:spPr>
          <a:xfrm>
            <a:off x="914400" y="4648200"/>
            <a:ext cx="1905000" cy="1905000"/>
          </a:xfrm>
          <a:prstGeom prst="flowChartMagneticDisk">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MSH</a:t>
            </a:r>
            <a:endParaRPr lang="en-US" dirty="0"/>
          </a:p>
        </p:txBody>
      </p:sp>
      <p:cxnSp>
        <p:nvCxnSpPr>
          <p:cNvPr id="11" name="Shape 10"/>
          <p:cNvCxnSpPr>
            <a:stCxn id="5" idx="0"/>
          </p:cNvCxnSpPr>
          <p:nvPr/>
        </p:nvCxnSpPr>
        <p:spPr>
          <a:xfrm rot="5400000" flipH="1" flipV="1">
            <a:off x="2411730" y="12839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76400" y="1828800"/>
            <a:ext cx="569387" cy="369332"/>
          </a:xfrm>
          <a:prstGeom prst="rect">
            <a:avLst/>
          </a:prstGeom>
          <a:noFill/>
        </p:spPr>
        <p:txBody>
          <a:bodyPr wrap="none" rtlCol="0">
            <a:spAutoFit/>
          </a:bodyPr>
          <a:lstStyle/>
          <a:p>
            <a:r>
              <a:rPr lang="en-US" dirty="0" smtClean="0"/>
              <a:t>is-a</a:t>
            </a:r>
            <a:endParaRPr lang="en-US" dirty="0"/>
          </a:p>
        </p:txBody>
      </p:sp>
      <p:sp>
        <p:nvSpPr>
          <p:cNvPr id="13" name="Oval 12"/>
          <p:cNvSpPr/>
          <p:nvPr/>
        </p:nvSpPr>
        <p:spPr>
          <a:xfrm>
            <a:off x="3429000" y="44196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C0009264</a:t>
            </a:r>
          </a:p>
          <a:p>
            <a:pPr algn="ctr"/>
            <a:r>
              <a:rPr lang="en-US" dirty="0" smtClean="0"/>
              <a:t>Cold Temperature</a:t>
            </a:r>
            <a:endParaRPr lang="en-US" dirty="0"/>
          </a:p>
        </p:txBody>
      </p:sp>
      <p:sp>
        <p:nvSpPr>
          <p:cNvPr id="14" name="Oval 13"/>
          <p:cNvSpPr/>
          <p:nvPr/>
        </p:nvSpPr>
        <p:spPr>
          <a:xfrm>
            <a:off x="6019800" y="34290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C0039476</a:t>
            </a:r>
          </a:p>
          <a:p>
            <a:pPr algn="ctr"/>
            <a:r>
              <a:rPr lang="en-US" dirty="0" smtClean="0"/>
              <a:t> Temperature</a:t>
            </a:r>
            <a:endParaRPr lang="en-US" dirty="0"/>
          </a:p>
        </p:txBody>
      </p:sp>
      <p:cxnSp>
        <p:nvCxnSpPr>
          <p:cNvPr id="15" name="Shape 14"/>
          <p:cNvCxnSpPr>
            <a:stCxn id="13" idx="0"/>
          </p:cNvCxnSpPr>
          <p:nvPr/>
        </p:nvCxnSpPr>
        <p:spPr>
          <a:xfrm rot="5400000" flipH="1" flipV="1">
            <a:off x="5154930" y="28841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876800" y="3886200"/>
            <a:ext cx="1274708" cy="646331"/>
          </a:xfrm>
          <a:prstGeom prst="rect">
            <a:avLst/>
          </a:prstGeom>
          <a:noFill/>
        </p:spPr>
        <p:txBody>
          <a:bodyPr wrap="none" rtlCol="0">
            <a:spAutoFit/>
          </a:bodyPr>
          <a:lstStyle/>
          <a:p>
            <a:r>
              <a:rPr lang="en-US" dirty="0" smtClean="0"/>
              <a:t>PAR/CHD</a:t>
            </a:r>
          </a:p>
          <a:p>
            <a:r>
              <a:rPr lang="en-US" dirty="0" smtClean="0"/>
              <a:t>     (MSH)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Relations between CUIs in SNOMED-CT</a:t>
            </a:r>
            <a:endParaRPr lang="en-US" dirty="0"/>
          </a:p>
        </p:txBody>
      </p:sp>
      <p:sp>
        <p:nvSpPr>
          <p:cNvPr id="4" name="Slide Number Placeholder 3"/>
          <p:cNvSpPr>
            <a:spLocks noGrp="1"/>
          </p:cNvSpPr>
          <p:nvPr>
            <p:ph type="sldNum" sz="quarter" idx="15"/>
          </p:nvPr>
        </p:nvSpPr>
        <p:spPr/>
        <p:txBody>
          <a:bodyPr/>
          <a:lstStyle/>
          <a:p>
            <a:fld id="{0A5E739B-96DB-43F2-B03E-DC3C5DB96344}" type="slidenum">
              <a:rPr lang="en-US" smtClean="0"/>
              <a:pPr/>
              <a:t>9</a:t>
            </a:fld>
            <a:endParaRPr lang="en-US" dirty="0"/>
          </a:p>
        </p:txBody>
      </p:sp>
      <p:sp>
        <p:nvSpPr>
          <p:cNvPr id="6" name="Oval 5"/>
          <p:cNvSpPr/>
          <p:nvPr/>
        </p:nvSpPr>
        <p:spPr>
          <a:xfrm>
            <a:off x="3276600" y="1828800"/>
            <a:ext cx="2362200" cy="1676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A2887140</a:t>
            </a:r>
          </a:p>
          <a:p>
            <a:pPr algn="ctr"/>
            <a:r>
              <a:rPr lang="en-US" dirty="0" smtClean="0"/>
              <a:t> Temperature</a:t>
            </a:r>
            <a:endParaRPr lang="en-US" dirty="0"/>
          </a:p>
        </p:txBody>
      </p:sp>
      <p:cxnSp>
        <p:nvCxnSpPr>
          <p:cNvPr id="11" name="Shape 10"/>
          <p:cNvCxnSpPr/>
          <p:nvPr/>
        </p:nvCxnSpPr>
        <p:spPr>
          <a:xfrm rot="5400000" flipH="1" flipV="1">
            <a:off x="2411730" y="12839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76400" y="1828800"/>
            <a:ext cx="569387" cy="369332"/>
          </a:xfrm>
          <a:prstGeom prst="rect">
            <a:avLst/>
          </a:prstGeom>
          <a:noFill/>
        </p:spPr>
        <p:txBody>
          <a:bodyPr wrap="none" rtlCol="0">
            <a:spAutoFit/>
          </a:bodyPr>
          <a:lstStyle/>
          <a:p>
            <a:r>
              <a:rPr lang="en-US" dirty="0" smtClean="0"/>
              <a:t>is-a</a:t>
            </a:r>
            <a:endParaRPr lang="en-US" dirty="0"/>
          </a:p>
        </p:txBody>
      </p:sp>
      <p:sp>
        <p:nvSpPr>
          <p:cNvPr id="13" name="Oval 12"/>
          <p:cNvSpPr/>
          <p:nvPr/>
        </p:nvSpPr>
        <p:spPr>
          <a:xfrm>
            <a:off x="3429000" y="44196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C0009264</a:t>
            </a:r>
          </a:p>
          <a:p>
            <a:pPr algn="ctr"/>
            <a:r>
              <a:rPr lang="en-US" dirty="0" smtClean="0"/>
              <a:t>Cold Temperature</a:t>
            </a:r>
            <a:endParaRPr lang="en-US" dirty="0"/>
          </a:p>
        </p:txBody>
      </p:sp>
      <p:sp>
        <p:nvSpPr>
          <p:cNvPr id="14" name="Oval 13"/>
          <p:cNvSpPr/>
          <p:nvPr/>
        </p:nvSpPr>
        <p:spPr>
          <a:xfrm>
            <a:off x="6019800" y="3429000"/>
            <a:ext cx="2362200" cy="1676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UI C0039476</a:t>
            </a:r>
          </a:p>
          <a:p>
            <a:pPr algn="ctr"/>
            <a:r>
              <a:rPr lang="en-US" dirty="0" smtClean="0"/>
              <a:t> Temperature</a:t>
            </a:r>
            <a:endParaRPr lang="en-US" dirty="0"/>
          </a:p>
        </p:txBody>
      </p:sp>
      <p:cxnSp>
        <p:nvCxnSpPr>
          <p:cNvPr id="15" name="Shape 14"/>
          <p:cNvCxnSpPr>
            <a:stCxn id="13" idx="0"/>
          </p:cNvCxnSpPr>
          <p:nvPr/>
        </p:nvCxnSpPr>
        <p:spPr>
          <a:xfrm rot="5400000" flipH="1" flipV="1">
            <a:off x="5154930" y="2884170"/>
            <a:ext cx="1005840" cy="2095500"/>
          </a:xfrm>
          <a:prstGeom prst="curvedConnector2">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43400" y="3657600"/>
            <a:ext cx="2133918" cy="646331"/>
          </a:xfrm>
          <a:prstGeom prst="rect">
            <a:avLst/>
          </a:prstGeom>
          <a:noFill/>
        </p:spPr>
        <p:txBody>
          <a:bodyPr wrap="none" rtlCol="0">
            <a:spAutoFit/>
          </a:bodyPr>
          <a:lstStyle/>
          <a:p>
            <a:r>
              <a:rPr lang="en-US" dirty="0" smtClean="0"/>
              <a:t>PAR/CHD</a:t>
            </a:r>
          </a:p>
          <a:p>
            <a:r>
              <a:rPr lang="en-US" dirty="0" smtClean="0"/>
              <a:t>     (SNOMED-CT)</a:t>
            </a:r>
            <a:endParaRPr lang="en-US" dirty="0"/>
          </a:p>
        </p:txBody>
      </p:sp>
      <p:sp>
        <p:nvSpPr>
          <p:cNvPr id="18" name="Flowchart: Magnetic Disk 17"/>
          <p:cNvSpPr/>
          <p:nvPr/>
        </p:nvSpPr>
        <p:spPr>
          <a:xfrm>
            <a:off x="914400" y="4724400"/>
            <a:ext cx="1905000" cy="1905000"/>
          </a:xfrm>
          <a:prstGeom prst="flowChartMagneticDisk">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SNOMED-CT</a:t>
            </a:r>
            <a:endParaRPr lang="en-US" dirty="0"/>
          </a:p>
        </p:txBody>
      </p:sp>
      <p:sp>
        <p:nvSpPr>
          <p:cNvPr id="19" name="Oval 18"/>
          <p:cNvSpPr/>
          <p:nvPr/>
        </p:nvSpPr>
        <p:spPr>
          <a:xfrm>
            <a:off x="609600" y="2819400"/>
            <a:ext cx="2362200" cy="1676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AUI A3292554</a:t>
            </a:r>
          </a:p>
          <a:p>
            <a:pPr algn="ctr"/>
            <a:r>
              <a:rPr lang="en-US" dirty="0" smtClean="0"/>
              <a:t>Low Temperature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2448</TotalTime>
  <Words>3919</Words>
  <Application>Microsoft Office PowerPoint</Application>
  <PresentationFormat>On-screen Show (4:3)</PresentationFormat>
  <Paragraphs>818</Paragraphs>
  <Slides>44</Slides>
  <Notes>41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Oriel</vt:lpstr>
      <vt:lpstr>UMLS-Interface and  UMLS-Similarity:   Open Source Software for Measuring Paths and Semantic Similarity</vt:lpstr>
      <vt:lpstr>Objective</vt:lpstr>
      <vt:lpstr>Motivation</vt:lpstr>
      <vt:lpstr>Unified Medical Language System</vt:lpstr>
      <vt:lpstr>Metathesaurus</vt:lpstr>
      <vt:lpstr>Concept Unique Identifiers (CUIs)</vt:lpstr>
      <vt:lpstr>CUI Information</vt:lpstr>
      <vt:lpstr>Relations between CUIs in MSH</vt:lpstr>
      <vt:lpstr>Relations between CUIs in SNOMED-CT</vt:lpstr>
      <vt:lpstr>Multiple Relations</vt:lpstr>
      <vt:lpstr>Relation Information</vt:lpstr>
      <vt:lpstr>MRREL and MRHIER</vt:lpstr>
      <vt:lpstr>CUI versus AUI Hierarchy</vt:lpstr>
      <vt:lpstr>UMLS-Interface</vt:lpstr>
      <vt:lpstr>UMLS-Similarity</vt:lpstr>
      <vt:lpstr>Semantic Similarity Example</vt:lpstr>
      <vt:lpstr>Similarity Given Specified Sources</vt:lpstr>
      <vt:lpstr>Similarity Given Specified Sources</vt:lpstr>
      <vt:lpstr>Similarity Given Specified Sources</vt:lpstr>
      <vt:lpstr>Similarity Given Specified Sources</vt:lpstr>
      <vt:lpstr>Similarity Given Specified Relations</vt:lpstr>
      <vt:lpstr>Similarity Given Specified Relations</vt:lpstr>
      <vt:lpstr>Similarity Given Specified Relations</vt:lpstr>
      <vt:lpstr>Similarity Given Specified Relations</vt:lpstr>
      <vt:lpstr>Functional Validation</vt:lpstr>
      <vt:lpstr>Pedersen, et al. </vt:lpstr>
      <vt:lpstr>Comparison with Pedersen, et al.</vt:lpstr>
      <vt:lpstr>Comparison with Pedersen, et al.</vt:lpstr>
      <vt:lpstr>Comparison with Pedersen, et al.</vt:lpstr>
      <vt:lpstr>Nguyen and Al-Mubaid</vt:lpstr>
      <vt:lpstr>Comparison with Nguyen and Al-Mubaid</vt:lpstr>
      <vt:lpstr>Comparison with Nguyen and Al-Mubaid</vt:lpstr>
      <vt:lpstr>Caviedes and Cimino</vt:lpstr>
      <vt:lpstr>Comparison with Caviedes and Cimino</vt:lpstr>
      <vt:lpstr>Comparison with Caviedes and Cimino</vt:lpstr>
      <vt:lpstr>Comparison with Caviedes and Cimino</vt:lpstr>
      <vt:lpstr>Results</vt:lpstr>
      <vt:lpstr>Results</vt:lpstr>
      <vt:lpstr>Conclusions</vt:lpstr>
      <vt:lpstr>Future Work</vt:lpstr>
      <vt:lpstr>Take Home Message #1</vt:lpstr>
      <vt:lpstr>Take Home Message #2</vt:lpstr>
      <vt:lpstr>Availability</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210</cp:revision>
  <dcterms:created xsi:type="dcterms:W3CDTF">2009-10-19T12:32:30Z</dcterms:created>
  <dcterms:modified xsi:type="dcterms:W3CDTF">2009-11-17T16:16:11Z</dcterms:modified>
</cp:coreProperties>
</file>