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5"/>
  </p:notesMasterIdLst>
  <p:sldIdLst>
    <p:sldId id="256" r:id="rId2"/>
    <p:sldId id="378" r:id="rId3"/>
    <p:sldId id="324" r:id="rId4"/>
    <p:sldId id="325" r:id="rId5"/>
    <p:sldId id="379" r:id="rId6"/>
    <p:sldId id="377" r:id="rId7"/>
    <p:sldId id="380" r:id="rId8"/>
    <p:sldId id="329" r:id="rId9"/>
    <p:sldId id="342" r:id="rId10"/>
    <p:sldId id="341" r:id="rId11"/>
    <p:sldId id="343" r:id="rId12"/>
    <p:sldId id="340" r:id="rId13"/>
    <p:sldId id="339" r:id="rId14"/>
    <p:sldId id="334" r:id="rId15"/>
    <p:sldId id="338" r:id="rId16"/>
    <p:sldId id="381" r:id="rId17"/>
    <p:sldId id="414" r:id="rId18"/>
    <p:sldId id="382" r:id="rId19"/>
    <p:sldId id="383" r:id="rId20"/>
    <p:sldId id="384" r:id="rId21"/>
    <p:sldId id="385" r:id="rId22"/>
    <p:sldId id="346" r:id="rId23"/>
    <p:sldId id="386" r:id="rId24"/>
    <p:sldId id="415" r:id="rId25"/>
    <p:sldId id="387" r:id="rId26"/>
    <p:sldId id="388" r:id="rId27"/>
    <p:sldId id="389" r:id="rId28"/>
    <p:sldId id="390" r:id="rId29"/>
    <p:sldId id="391" r:id="rId30"/>
    <p:sldId id="392" r:id="rId31"/>
    <p:sldId id="394" r:id="rId32"/>
    <p:sldId id="395" r:id="rId33"/>
    <p:sldId id="396" r:id="rId34"/>
    <p:sldId id="399" r:id="rId35"/>
    <p:sldId id="400" r:id="rId36"/>
    <p:sldId id="401" r:id="rId37"/>
    <p:sldId id="402" r:id="rId38"/>
    <p:sldId id="403" r:id="rId39"/>
    <p:sldId id="404" r:id="rId40"/>
    <p:sldId id="405" r:id="rId41"/>
    <p:sldId id="406" r:id="rId42"/>
    <p:sldId id="407" r:id="rId43"/>
    <p:sldId id="408" r:id="rId44"/>
    <p:sldId id="410" r:id="rId45"/>
    <p:sldId id="411" r:id="rId46"/>
    <p:sldId id="412" r:id="rId47"/>
    <p:sldId id="369" r:id="rId48"/>
    <p:sldId id="365" r:id="rId49"/>
    <p:sldId id="366" r:id="rId50"/>
    <p:sldId id="413" r:id="rId51"/>
    <p:sldId id="371" r:id="rId52"/>
    <p:sldId id="358" r:id="rId53"/>
    <p:sldId id="372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1558" autoAdjust="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dPt>
            <c:idx val="0"/>
            <c:spPr>
              <a:solidFill>
                <a:prstClr val="white">
                  <a:lumMod val="50000"/>
                </a:prstClr>
              </a:solidFill>
            </c:spPr>
          </c:dPt>
          <c:dLbls>
            <c:spPr>
              <a:noFill/>
            </c:spPr>
            <c:txPr>
              <a:bodyPr/>
              <a:lstStyle/>
              <a:p>
                <a:pPr>
                  <a:defRPr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path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0.72000000000000064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lch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0.69000000000000106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wup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0.70000000000000062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nam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0.72000000000000064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res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0.73000000000000065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jcn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0.74000000000000077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lin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0.74000000000000077</c:v>
                </c:pt>
              </c:numCache>
            </c:numRef>
          </c:val>
        </c:ser>
        <c:axId val="93040000"/>
        <c:axId val="93049984"/>
      </c:barChart>
      <c:catAx>
        <c:axId val="93040000"/>
        <c:scaling>
          <c:orientation val="minMax"/>
        </c:scaling>
        <c:delete val="1"/>
        <c:axPos val="b"/>
        <c:tickLblPos val="none"/>
        <c:crossAx val="93049984"/>
        <c:crosses val="autoZero"/>
        <c:auto val="1"/>
        <c:lblAlgn val="ctr"/>
        <c:lblOffset val="100"/>
      </c:catAx>
      <c:valAx>
        <c:axId val="93049984"/>
        <c:scaling>
          <c:orientation val="minMax"/>
        </c:scaling>
        <c:axPos val="l"/>
        <c:majorGridlines/>
        <c:numFmt formatCode="General" sourceLinked="1"/>
        <c:tickLblPos val="nextTo"/>
        <c:crossAx val="93040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Lbl>
              <c:idx val="0"/>
              <c:layout>
                <c:manualLayout>
                  <c:x val="-1.327523379965854E-2"/>
                  <c:y val="5.2099737532809321E-3"/>
                </c:manualLayout>
              </c:layout>
              <c:showVal val="1"/>
            </c:dLbl>
            <c:dLbl>
              <c:idx val="1"/>
              <c:layout>
                <c:manualLayout>
                  <c:x val="-8.7511148485080268E-3"/>
                  <c:y val="1.3019192913385874E-2"/>
                </c:manualLayout>
              </c:layout>
              <c:showVal val="1"/>
            </c:dLbl>
            <c:dLbl>
              <c:idx val="2"/>
              <c:layout>
                <c:manualLayout>
                  <c:x val="-1.1822235812756461E-2"/>
                  <c:y val="5.1997211286089334E-3"/>
                </c:manualLayout>
              </c:layout>
              <c:showVal val="1"/>
            </c:dLbl>
            <c:dLbl>
              <c:idx val="3"/>
              <c:layout>
                <c:manualLayout>
                  <c:x val="-1.7006854725683567E-2"/>
                  <c:y val="1.301919291338587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0.54</c:v>
                </c:pt>
                <c:pt idx="2">
                  <c:v>0.53</c:v>
                </c:pt>
                <c:pt idx="3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SenseRelate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dLbls>
            <c:dLbl>
              <c:idx val="0"/>
              <c:layout>
                <c:manualLayout>
                  <c:x val="-8.0906148867314048E-3"/>
                  <c:y val="1.3020833333333443E-2"/>
                </c:manualLayout>
              </c:layout>
              <c:showVal val="1"/>
            </c:dLbl>
            <c:dLbl>
              <c:idx val="2"/>
              <c:layout>
                <c:manualLayout>
                  <c:x val="-1.6181229773462907E-2"/>
                  <c:y val="-2.3871252015038264E-17"/>
                </c:manualLayout>
              </c:layout>
              <c:showVal val="1"/>
            </c:dLbl>
            <c:dLbl>
              <c:idx val="3"/>
              <c:layout>
                <c:manualLayout>
                  <c:x val="-9.7087378640776708E-3"/>
                  <c:y val="-5.2083333333333938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0.67000000000000215</c:v>
                </c:pt>
                <c:pt idx="1">
                  <c:v>0.8</c:v>
                </c:pt>
                <c:pt idx="2">
                  <c:v>0.73000000000000065</c:v>
                </c:pt>
                <c:pt idx="3">
                  <c:v>0.74000000000000166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MRD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1"/>
              <c:layout>
                <c:manualLayout>
                  <c:x val="-8.0906148867314048E-3"/>
                  <c:y val="-5.2083333333333842E-3"/>
                </c:manualLayout>
              </c:layout>
              <c:showVal val="1"/>
            </c:dLbl>
            <c:dLbl>
              <c:idx val="2"/>
              <c:layout>
                <c:manualLayout>
                  <c:x val="-1.1326860841423961E-2"/>
                  <c:y val="1.5625E-2"/>
                </c:manualLayout>
              </c:layout>
              <c:showVal val="1"/>
            </c:dLbl>
            <c:dLbl>
              <c:idx val="3"/>
              <c:layout>
                <c:manualLayout>
                  <c:x val="-1.2944983818770227E-2"/>
                  <c:y val="-2.6041666666666912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0.71000000000000063</c:v>
                </c:pt>
                <c:pt idx="1">
                  <c:v>0.87000000000000166</c:v>
                </c:pt>
                <c:pt idx="2">
                  <c:v>0.88</c:v>
                </c:pt>
                <c:pt idx="3">
                  <c:v>0.8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2-MRD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dLbl>
              <c:idx val="0"/>
              <c:layout>
                <c:manualLayout>
                  <c:x val="9.7087378640776708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0.67000000000000215</c:v>
                </c:pt>
                <c:pt idx="1">
                  <c:v>0.85000000000000064</c:v>
                </c:pt>
                <c:pt idx="2">
                  <c:v>0.93</c:v>
                </c:pt>
                <c:pt idx="3">
                  <c:v>0.78</c:v>
                </c:pt>
              </c:numCache>
            </c:numRef>
          </c:val>
        </c:ser>
        <c:axId val="93123328"/>
        <c:axId val="93124864"/>
      </c:barChart>
      <c:catAx>
        <c:axId val="931233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3124864"/>
        <c:crosses val="autoZero"/>
        <c:auto val="1"/>
        <c:lblAlgn val="ctr"/>
        <c:lblOffset val="100"/>
      </c:catAx>
      <c:valAx>
        <c:axId val="931248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3123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8348664360926"/>
          <c:y val="0.41565939834443782"/>
          <c:w val="0.17788628057007064"/>
          <c:h val="0.27777312992125985"/>
        </c:manualLayout>
      </c:layout>
      <c:txPr>
        <a:bodyPr/>
        <a:lstStyle/>
        <a:p>
          <a:pPr>
            <a:defRPr>
              <a:latin typeface="Gill Sans MT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Lbl>
              <c:idx val="0"/>
              <c:layout>
                <c:manualLayout>
                  <c:x val="-1.327523379965854E-2"/>
                  <c:y val="5.209973753280933E-3"/>
                </c:manualLayout>
              </c:layout>
              <c:showVal val="1"/>
            </c:dLbl>
            <c:dLbl>
              <c:idx val="1"/>
              <c:layout>
                <c:manualLayout>
                  <c:x val="-8.7511148485080268E-3"/>
                  <c:y val="1.3019192913385874E-2"/>
                </c:manualLayout>
              </c:layout>
              <c:showVal val="1"/>
            </c:dLbl>
            <c:dLbl>
              <c:idx val="2"/>
              <c:layout>
                <c:manualLayout>
                  <c:x val="-1.1822235812756461E-2"/>
                  <c:y val="5.1997211286089334E-3"/>
                </c:manualLayout>
              </c:layout>
              <c:showVal val="1"/>
            </c:dLbl>
            <c:dLbl>
              <c:idx val="3"/>
              <c:layout>
                <c:manualLayout>
                  <c:x val="-1.7006854725683567E-2"/>
                  <c:y val="1.301919291338587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0.54</c:v>
                </c:pt>
                <c:pt idx="2">
                  <c:v>0.53</c:v>
                </c:pt>
                <c:pt idx="3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SenseRelate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dLbls>
            <c:dLbl>
              <c:idx val="0"/>
              <c:layout>
                <c:manualLayout>
                  <c:x val="-8.0906148867314048E-3"/>
                  <c:y val="1.3020833333333445E-2"/>
                </c:manualLayout>
              </c:layout>
              <c:showVal val="1"/>
            </c:dLbl>
            <c:dLbl>
              <c:idx val="2"/>
              <c:layout>
                <c:manualLayout>
                  <c:x val="-1.618122977346291E-2"/>
                  <c:y val="-2.3871252015038289E-17"/>
                </c:manualLayout>
              </c:layout>
              <c:showVal val="1"/>
            </c:dLbl>
            <c:dLbl>
              <c:idx val="3"/>
              <c:layout>
                <c:manualLayout>
                  <c:x val="-9.7087378640776708E-3"/>
                  <c:y val="-5.208333333333395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0.67000000000000215</c:v>
                </c:pt>
                <c:pt idx="1">
                  <c:v>0.8</c:v>
                </c:pt>
                <c:pt idx="2">
                  <c:v>0.73000000000000065</c:v>
                </c:pt>
                <c:pt idx="3">
                  <c:v>0.74000000000000166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MRD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1"/>
              <c:layout>
                <c:manualLayout>
                  <c:x val="-8.0906148867314048E-3"/>
                  <c:y val="-5.208333333333386E-3"/>
                </c:manualLayout>
              </c:layout>
              <c:showVal val="1"/>
            </c:dLbl>
            <c:dLbl>
              <c:idx val="2"/>
              <c:layout>
                <c:manualLayout>
                  <c:x val="-1.1326860841423961E-2"/>
                  <c:y val="1.5625E-2"/>
                </c:manualLayout>
              </c:layout>
              <c:showVal val="1"/>
            </c:dLbl>
            <c:dLbl>
              <c:idx val="3"/>
              <c:layout>
                <c:manualLayout>
                  <c:x val="-1.2944983818770227E-2"/>
                  <c:y val="-2.604166666666691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0.71000000000000063</c:v>
                </c:pt>
                <c:pt idx="1">
                  <c:v>0.87000000000000166</c:v>
                </c:pt>
                <c:pt idx="2">
                  <c:v>0.88</c:v>
                </c:pt>
                <c:pt idx="3">
                  <c:v>0.8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2-MRD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dLbl>
              <c:idx val="0"/>
              <c:layout>
                <c:manualLayout>
                  <c:x val="9.7087378640776708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0.67000000000000215</c:v>
                </c:pt>
                <c:pt idx="1">
                  <c:v>0.85000000000000064</c:v>
                </c:pt>
                <c:pt idx="2">
                  <c:v>0.93</c:v>
                </c:pt>
                <c:pt idx="3">
                  <c:v>0.78</c:v>
                </c:pt>
              </c:numCache>
            </c:numRef>
          </c:val>
        </c:ser>
        <c:axId val="98576256"/>
        <c:axId val="98577792"/>
      </c:barChart>
      <c:catAx>
        <c:axId val="9857625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8577792"/>
        <c:crosses val="autoZero"/>
        <c:auto val="1"/>
        <c:lblAlgn val="ctr"/>
        <c:lblOffset val="100"/>
      </c:catAx>
      <c:valAx>
        <c:axId val="98577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8576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83486643609271"/>
          <c:y val="0.41565939834443782"/>
          <c:w val="0.17788628057007069"/>
          <c:h val="0.27777312992125985"/>
        </c:manualLayout>
      </c:layout>
      <c:txPr>
        <a:bodyPr/>
        <a:lstStyle/>
        <a:p>
          <a:pPr>
            <a:defRPr>
              <a:latin typeface="Gill Sans MT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Lbl>
              <c:idx val="0"/>
              <c:layout>
                <c:manualLayout>
                  <c:x val="-1.327523379965854E-2"/>
                  <c:y val="5.209973753280933E-3"/>
                </c:manualLayout>
              </c:layout>
              <c:showVal val="1"/>
            </c:dLbl>
            <c:dLbl>
              <c:idx val="1"/>
              <c:layout>
                <c:manualLayout>
                  <c:x val="-8.7511148485080268E-3"/>
                  <c:y val="1.3019192913385874E-2"/>
                </c:manualLayout>
              </c:layout>
              <c:showVal val="1"/>
            </c:dLbl>
            <c:dLbl>
              <c:idx val="2"/>
              <c:layout>
                <c:manualLayout>
                  <c:x val="-1.1822235812756461E-2"/>
                  <c:y val="5.1997211286089334E-3"/>
                </c:manualLayout>
              </c:layout>
              <c:showVal val="1"/>
            </c:dLbl>
            <c:dLbl>
              <c:idx val="3"/>
              <c:layout>
                <c:manualLayout>
                  <c:x val="-1.7006854725683567E-2"/>
                  <c:y val="1.301919291338587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0.54</c:v>
                </c:pt>
                <c:pt idx="2">
                  <c:v>0.53</c:v>
                </c:pt>
                <c:pt idx="3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SenseRelate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dLbls>
            <c:dLbl>
              <c:idx val="0"/>
              <c:layout>
                <c:manualLayout>
                  <c:x val="-8.0906148867314048E-3"/>
                  <c:y val="1.3020833333333445E-2"/>
                </c:manualLayout>
              </c:layout>
              <c:showVal val="1"/>
            </c:dLbl>
            <c:dLbl>
              <c:idx val="2"/>
              <c:layout>
                <c:manualLayout>
                  <c:x val="-1.618122977346291E-2"/>
                  <c:y val="-2.3871252015038289E-17"/>
                </c:manualLayout>
              </c:layout>
              <c:showVal val="1"/>
            </c:dLbl>
            <c:dLbl>
              <c:idx val="3"/>
              <c:layout>
                <c:manualLayout>
                  <c:x val="-9.7087378640776708E-3"/>
                  <c:y val="-5.208333333333395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0.67000000000000215</c:v>
                </c:pt>
                <c:pt idx="1">
                  <c:v>0.8</c:v>
                </c:pt>
                <c:pt idx="2">
                  <c:v>0.73000000000000065</c:v>
                </c:pt>
                <c:pt idx="3">
                  <c:v>0.74000000000000166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MRD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1"/>
              <c:layout>
                <c:manualLayout>
                  <c:x val="-8.0906148867314048E-3"/>
                  <c:y val="-5.208333333333386E-3"/>
                </c:manualLayout>
              </c:layout>
              <c:showVal val="1"/>
            </c:dLbl>
            <c:dLbl>
              <c:idx val="2"/>
              <c:layout>
                <c:manualLayout>
                  <c:x val="-1.1326860841423961E-2"/>
                  <c:y val="1.5625E-2"/>
                </c:manualLayout>
              </c:layout>
              <c:showVal val="1"/>
            </c:dLbl>
            <c:dLbl>
              <c:idx val="3"/>
              <c:layout>
                <c:manualLayout>
                  <c:x val="-1.2944983818770227E-2"/>
                  <c:y val="-2.604166666666691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0.71000000000000063</c:v>
                </c:pt>
                <c:pt idx="1">
                  <c:v>0.87000000000000166</c:v>
                </c:pt>
                <c:pt idx="2">
                  <c:v>0.88</c:v>
                </c:pt>
                <c:pt idx="3">
                  <c:v>0.8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2-MRD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dLbl>
              <c:idx val="0"/>
              <c:layout>
                <c:manualLayout>
                  <c:x val="9.7087378640776708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0.67000000000000215</c:v>
                </c:pt>
                <c:pt idx="1">
                  <c:v>0.85000000000000064</c:v>
                </c:pt>
                <c:pt idx="2">
                  <c:v>0.93</c:v>
                </c:pt>
                <c:pt idx="3">
                  <c:v>0.78</c:v>
                </c:pt>
              </c:numCache>
            </c:numRef>
          </c:val>
        </c:ser>
        <c:axId val="98634752"/>
        <c:axId val="98784000"/>
      </c:barChart>
      <c:catAx>
        <c:axId val="9863475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8784000"/>
        <c:crosses val="autoZero"/>
        <c:auto val="1"/>
        <c:lblAlgn val="ctr"/>
        <c:lblOffset val="100"/>
      </c:catAx>
      <c:valAx>
        <c:axId val="987840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8634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83486643609271"/>
          <c:y val="0.41565939834443782"/>
          <c:w val="0.17788628057007069"/>
          <c:h val="0.27777312992125985"/>
        </c:manualLayout>
      </c:layout>
      <c:txPr>
        <a:bodyPr/>
        <a:lstStyle/>
        <a:p>
          <a:pPr>
            <a:defRPr>
              <a:latin typeface="Gill Sans MT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Lbl>
              <c:idx val="0"/>
              <c:layout>
                <c:manualLayout>
                  <c:x val="-1.327523379965854E-2"/>
                  <c:y val="5.2099737532809338E-3"/>
                </c:manualLayout>
              </c:layout>
              <c:showVal val="1"/>
            </c:dLbl>
            <c:dLbl>
              <c:idx val="1"/>
              <c:layout>
                <c:manualLayout>
                  <c:x val="-8.7511148485080268E-3"/>
                  <c:y val="1.3019192913385874E-2"/>
                </c:manualLayout>
              </c:layout>
              <c:showVal val="1"/>
            </c:dLbl>
            <c:dLbl>
              <c:idx val="2"/>
              <c:layout>
                <c:manualLayout>
                  <c:x val="-1.1822235812756461E-2"/>
                  <c:y val="5.1997211286089334E-3"/>
                </c:manualLayout>
              </c:layout>
              <c:showVal val="1"/>
            </c:dLbl>
            <c:dLbl>
              <c:idx val="3"/>
              <c:layout>
                <c:manualLayout>
                  <c:x val="-1.7006854725683567E-2"/>
                  <c:y val="1.301919291338587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0.54</c:v>
                </c:pt>
                <c:pt idx="2">
                  <c:v>0.53</c:v>
                </c:pt>
                <c:pt idx="3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SenseRelate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dLbls>
            <c:dLbl>
              <c:idx val="0"/>
              <c:layout>
                <c:manualLayout>
                  <c:x val="-8.0906148867314048E-3"/>
                  <c:y val="1.3020833333333447E-2"/>
                </c:manualLayout>
              </c:layout>
              <c:showVal val="1"/>
            </c:dLbl>
            <c:dLbl>
              <c:idx val="2"/>
              <c:layout>
                <c:manualLayout>
                  <c:x val="-1.6181229773462914E-2"/>
                  <c:y val="-2.387125201503831E-17"/>
                </c:manualLayout>
              </c:layout>
              <c:showVal val="1"/>
            </c:dLbl>
            <c:dLbl>
              <c:idx val="3"/>
              <c:layout>
                <c:manualLayout>
                  <c:x val="-9.7087378640776708E-3"/>
                  <c:y val="-5.2083333333333981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0.67000000000000215</c:v>
                </c:pt>
                <c:pt idx="1">
                  <c:v>0.8</c:v>
                </c:pt>
                <c:pt idx="2">
                  <c:v>0.73000000000000065</c:v>
                </c:pt>
                <c:pt idx="3">
                  <c:v>0.74000000000000166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MRD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1"/>
              <c:layout>
                <c:manualLayout>
                  <c:x val="-8.0906148867314048E-3"/>
                  <c:y val="-5.2083333333333877E-3"/>
                </c:manualLayout>
              </c:layout>
              <c:showVal val="1"/>
            </c:dLbl>
            <c:dLbl>
              <c:idx val="2"/>
              <c:layout>
                <c:manualLayout>
                  <c:x val="-1.1326860841423961E-2"/>
                  <c:y val="1.5625E-2"/>
                </c:manualLayout>
              </c:layout>
              <c:showVal val="1"/>
            </c:dLbl>
            <c:dLbl>
              <c:idx val="3"/>
              <c:layout>
                <c:manualLayout>
                  <c:x val="-1.2944983818770227E-2"/>
                  <c:y val="-2.604166666666692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0.71000000000000063</c:v>
                </c:pt>
                <c:pt idx="1">
                  <c:v>0.87000000000000166</c:v>
                </c:pt>
                <c:pt idx="2">
                  <c:v>0.88</c:v>
                </c:pt>
                <c:pt idx="3">
                  <c:v>0.8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2-MRD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dLbl>
              <c:idx val="0"/>
              <c:layout>
                <c:manualLayout>
                  <c:x val="9.7087378640776708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0.67000000000000215</c:v>
                </c:pt>
                <c:pt idx="1">
                  <c:v>0.85000000000000064</c:v>
                </c:pt>
                <c:pt idx="2">
                  <c:v>0.93</c:v>
                </c:pt>
                <c:pt idx="3">
                  <c:v>0.78</c:v>
                </c:pt>
              </c:numCache>
            </c:numRef>
          </c:val>
        </c:ser>
        <c:axId val="98541952"/>
        <c:axId val="98543488"/>
      </c:barChart>
      <c:catAx>
        <c:axId val="9854195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8543488"/>
        <c:crosses val="autoZero"/>
        <c:auto val="1"/>
        <c:lblAlgn val="ctr"/>
        <c:lblOffset val="100"/>
      </c:catAx>
      <c:valAx>
        <c:axId val="985434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8541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83486643609282"/>
          <c:y val="0.41565939834443782"/>
          <c:w val="0.17788628057007075"/>
          <c:h val="0.27777312992125985"/>
        </c:manualLayout>
      </c:layout>
      <c:txPr>
        <a:bodyPr/>
        <a:lstStyle/>
        <a:p>
          <a:pPr>
            <a:defRPr>
              <a:latin typeface="Gill Sans MT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Lbl>
              <c:idx val="0"/>
              <c:layout>
                <c:manualLayout>
                  <c:x val="-1.327523379965854E-2"/>
                  <c:y val="5.2099737532809347E-3"/>
                </c:manualLayout>
              </c:layout>
              <c:showVal val="1"/>
            </c:dLbl>
            <c:dLbl>
              <c:idx val="1"/>
              <c:layout>
                <c:manualLayout>
                  <c:x val="-8.7511148485080268E-3"/>
                  <c:y val="1.3019192913385874E-2"/>
                </c:manualLayout>
              </c:layout>
              <c:showVal val="1"/>
            </c:dLbl>
            <c:dLbl>
              <c:idx val="2"/>
              <c:layout>
                <c:manualLayout>
                  <c:x val="-1.1822235812756461E-2"/>
                  <c:y val="5.1997211286089334E-3"/>
                </c:manualLayout>
              </c:layout>
              <c:showVal val="1"/>
            </c:dLbl>
            <c:dLbl>
              <c:idx val="3"/>
              <c:layout>
                <c:manualLayout>
                  <c:x val="-1.7006854725683567E-2"/>
                  <c:y val="1.301919291338587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0.54</c:v>
                </c:pt>
                <c:pt idx="2">
                  <c:v>0.53</c:v>
                </c:pt>
                <c:pt idx="3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SenseRelate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dLbls>
            <c:dLbl>
              <c:idx val="0"/>
              <c:layout>
                <c:manualLayout>
                  <c:x val="-8.0906148867314048E-3"/>
                  <c:y val="1.302083333333345E-2"/>
                </c:manualLayout>
              </c:layout>
              <c:showVal val="1"/>
            </c:dLbl>
            <c:dLbl>
              <c:idx val="2"/>
              <c:layout>
                <c:manualLayout>
                  <c:x val="-1.6181229773462921E-2"/>
                  <c:y val="-2.3871252015038335E-17"/>
                </c:manualLayout>
              </c:layout>
              <c:showVal val="1"/>
            </c:dLbl>
            <c:dLbl>
              <c:idx val="3"/>
              <c:layout>
                <c:manualLayout>
                  <c:x val="-9.7087378640776708E-3"/>
                  <c:y val="-5.2083333333333998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0.67000000000000226</c:v>
                </c:pt>
                <c:pt idx="1">
                  <c:v>0.8</c:v>
                </c:pt>
                <c:pt idx="2">
                  <c:v>0.73000000000000065</c:v>
                </c:pt>
                <c:pt idx="3">
                  <c:v>0.74000000000000177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MRD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1"/>
              <c:layout>
                <c:manualLayout>
                  <c:x val="-8.0906148867314048E-3"/>
                  <c:y val="-5.2083333333333903E-3"/>
                </c:manualLayout>
              </c:layout>
              <c:showVal val="1"/>
            </c:dLbl>
            <c:dLbl>
              <c:idx val="2"/>
              <c:layout>
                <c:manualLayout>
                  <c:x val="-1.1326860841423961E-2"/>
                  <c:y val="1.5625E-2"/>
                </c:manualLayout>
              </c:layout>
              <c:showVal val="1"/>
            </c:dLbl>
            <c:dLbl>
              <c:idx val="3"/>
              <c:layout>
                <c:manualLayout>
                  <c:x val="-1.2944983818770227E-2"/>
                  <c:y val="-2.604166666666693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0.71000000000000063</c:v>
                </c:pt>
                <c:pt idx="1">
                  <c:v>0.87000000000000177</c:v>
                </c:pt>
                <c:pt idx="2">
                  <c:v>0.88</c:v>
                </c:pt>
                <c:pt idx="3">
                  <c:v>0.8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2-MRD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dLbl>
              <c:idx val="0"/>
              <c:layout>
                <c:manualLayout>
                  <c:x val="9.7087378640776708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Terms</c:v>
                </c:pt>
                <c:pt idx="1">
                  <c:v>Acronyms</c:v>
                </c:pt>
                <c:pt idx="2">
                  <c:v>Mixture</c:v>
                </c:pt>
                <c:pt idx="3">
                  <c:v>Overall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0.67000000000000226</c:v>
                </c:pt>
                <c:pt idx="1">
                  <c:v>0.85000000000000064</c:v>
                </c:pt>
                <c:pt idx="2">
                  <c:v>0.93</c:v>
                </c:pt>
                <c:pt idx="3">
                  <c:v>0.78</c:v>
                </c:pt>
              </c:numCache>
            </c:numRef>
          </c:val>
        </c:ser>
        <c:axId val="98850304"/>
        <c:axId val="98851840"/>
      </c:barChart>
      <c:catAx>
        <c:axId val="9885030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8851840"/>
        <c:crosses val="autoZero"/>
        <c:auto val="1"/>
        <c:lblAlgn val="ctr"/>
        <c:lblOffset val="100"/>
      </c:catAx>
      <c:valAx>
        <c:axId val="98851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8850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83486643609294"/>
          <c:y val="0.41565939834443782"/>
          <c:w val="0.1778862805700708"/>
          <c:h val="0.27777312992125985"/>
        </c:manualLayout>
      </c:layout>
      <c:txPr>
        <a:bodyPr/>
        <a:lstStyle/>
        <a:p>
          <a:pPr>
            <a:defRPr>
              <a:latin typeface="Gill Sans MT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lin</c:v>
                </c:pt>
              </c:strCache>
            </c:strRef>
          </c:tx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10</c:v>
                </c:pt>
                <c:pt idx="5">
                  <c:v>25</c:v>
                </c:pt>
                <c:pt idx="6">
                  <c:v>50</c:v>
                </c:pt>
                <c:pt idx="7">
                  <c:v>60</c:v>
                </c:pt>
                <c:pt idx="8">
                  <c:v>70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0.5</c:v>
                </c:pt>
                <c:pt idx="1">
                  <c:v>0.53</c:v>
                </c:pt>
                <c:pt idx="2">
                  <c:v>0.65000000000000235</c:v>
                </c:pt>
                <c:pt idx="3">
                  <c:v>0.69000000000000061</c:v>
                </c:pt>
                <c:pt idx="4">
                  <c:v>0.71000000000000063</c:v>
                </c:pt>
                <c:pt idx="5">
                  <c:v>0.74000000000000199</c:v>
                </c:pt>
                <c:pt idx="6">
                  <c:v>0.74000000000000199</c:v>
                </c:pt>
                <c:pt idx="7">
                  <c:v>0.74000000000000199</c:v>
                </c:pt>
                <c:pt idx="8">
                  <c:v>0.74000000000000199</c:v>
                </c:pt>
              </c:numCache>
            </c:numRef>
          </c:val>
        </c:ser>
        <c:axId val="99007872"/>
        <c:axId val="99009664"/>
      </c:barChart>
      <c:catAx>
        <c:axId val="990078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9009664"/>
        <c:crosses val="autoZero"/>
        <c:auto val="1"/>
        <c:lblAlgn val="ctr"/>
        <c:lblOffset val="100"/>
      </c:catAx>
      <c:valAx>
        <c:axId val="990096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9007872"/>
        <c:crosses val="autoZero"/>
        <c:crossBetween val="between"/>
      </c:valAx>
    </c:plotArea>
    <c:legend>
      <c:legendPos val="r"/>
      <c:txPr>
        <a:bodyPr/>
        <a:lstStyle/>
        <a:p>
          <a:pPr>
            <a:defRPr>
              <a:latin typeface="Gill Sans MT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lin</c:v>
                </c:pt>
              </c:strCache>
            </c:strRef>
          </c:tx>
          <c:spPr>
            <a:solidFill>
              <a:srgbClr val="9CB084"/>
            </a:solidFill>
          </c:spPr>
          <c:dLbls>
            <c:dLbl>
              <c:idx val="2"/>
              <c:layout>
                <c:manualLayout>
                  <c:x val="-2.1406727828746242E-2"/>
                  <c:y val="1.042345276872964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Gill Sans MT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10</c:v>
                </c:pt>
                <c:pt idx="5">
                  <c:v>25</c:v>
                </c:pt>
                <c:pt idx="6">
                  <c:v>50</c:v>
                </c:pt>
                <c:pt idx="7">
                  <c:v>60</c:v>
                </c:pt>
                <c:pt idx="8">
                  <c:v>70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</c:v>
                </c:pt>
                <c:pt idx="1">
                  <c:v>0.27</c:v>
                </c:pt>
                <c:pt idx="2">
                  <c:v>0.79</c:v>
                </c:pt>
                <c:pt idx="3">
                  <c:v>1.85</c:v>
                </c:pt>
                <c:pt idx="4">
                  <c:v>3.4899999999999998</c:v>
                </c:pt>
                <c:pt idx="5">
                  <c:v>7.6</c:v>
                </c:pt>
                <c:pt idx="6">
                  <c:v>12.96</c:v>
                </c:pt>
                <c:pt idx="7">
                  <c:v>14.28</c:v>
                </c:pt>
                <c:pt idx="8">
                  <c:v>15.64</c:v>
                </c:pt>
              </c:numCache>
            </c:numRef>
          </c:val>
        </c:ser>
        <c:axId val="99083776"/>
        <c:axId val="99085312"/>
      </c:barChart>
      <c:catAx>
        <c:axId val="990837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9085312"/>
        <c:crosses val="autoZero"/>
        <c:auto val="1"/>
        <c:lblAlgn val="ctr"/>
        <c:lblOffset val="100"/>
      </c:catAx>
      <c:valAx>
        <c:axId val="990853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n-US"/>
          </a:p>
        </c:txPr>
        <c:crossAx val="9908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646367598545386"/>
          <c:y val="0.43051137500320752"/>
          <c:w val="7.4190565628837704E-2"/>
          <c:h val="0.13897704480750991"/>
        </c:manualLayout>
      </c:layout>
      <c:txPr>
        <a:bodyPr/>
        <a:lstStyle/>
        <a:p>
          <a:pPr>
            <a:defRPr>
              <a:latin typeface="Gill Sans MT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1C4D4-6B4E-44D3-BBD7-181CF3BEF130}" type="datetimeFigureOut">
              <a:rPr lang="en-US" smtClean="0"/>
              <a:pPr/>
              <a:t>11/4/2011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E88C9-DC51-4B82-9055-01262E2D84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E88C9-DC51-4B82-9055-01262E2D84B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3C2E86-5633-463D-B889-7CF35040548E}" type="slidenum">
              <a:rPr lang="en-CA"/>
              <a:pPr/>
              <a:t>11</a:t>
            </a:fld>
            <a:endParaRPr lang="en-CA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3C2E86-5633-463D-B889-7CF35040548E}" type="slidenum">
              <a:rPr lang="en-CA"/>
              <a:pPr/>
              <a:t>12</a:t>
            </a:fld>
            <a:endParaRPr lang="en-CA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3C2E86-5633-463D-B889-7CF35040548E}" type="slidenum">
              <a:rPr lang="en-CA"/>
              <a:pPr/>
              <a:t>13</a:t>
            </a:fld>
            <a:endParaRPr lang="en-CA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3C2E86-5633-463D-B889-7CF35040548E}" type="slidenum">
              <a:rPr lang="en-CA"/>
              <a:pPr/>
              <a:t>14</a:t>
            </a:fld>
            <a:endParaRPr lang="en-CA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3C2E86-5633-463D-B889-7CF35040548E}" type="slidenum">
              <a:rPr lang="en-CA"/>
              <a:pPr/>
              <a:t>15</a:t>
            </a:fld>
            <a:endParaRPr lang="en-CA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FBC495-BC4B-4852-9EE1-7B931BC821E8}" type="slidenum">
              <a:rPr lang="en-CA"/>
              <a:pPr/>
              <a:t>17</a:t>
            </a:fld>
            <a:endParaRPr lang="en-CA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9F877E-4FC5-4B67-BD34-A83B20FEB435}" type="slidenum">
              <a:rPr lang="en-CA"/>
              <a:pPr/>
              <a:t>18</a:t>
            </a:fld>
            <a:endParaRPr lang="en-CA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9F877E-4FC5-4B67-BD34-A83B20FEB435}" type="slidenum">
              <a:rPr lang="en-CA"/>
              <a:pPr/>
              <a:t>19</a:t>
            </a:fld>
            <a:endParaRPr lang="en-CA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9F877E-4FC5-4B67-BD34-A83B20FEB435}" type="slidenum">
              <a:rPr lang="en-CA"/>
              <a:pPr/>
              <a:t>20</a:t>
            </a:fld>
            <a:endParaRPr lang="en-CA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9F877E-4FC5-4B67-BD34-A83B20FEB435}" type="slidenum">
              <a:rPr lang="en-CA"/>
              <a:pPr/>
              <a:t>21</a:t>
            </a:fld>
            <a:endParaRPr lang="en-CA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3FA9AA-D372-45DE-AF2D-0FFF9DCAF13E}" type="slidenum">
              <a:rPr lang="en-CA"/>
              <a:pPr/>
              <a:t>2</a:t>
            </a:fld>
            <a:endParaRPr lang="en-CA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FBC495-BC4B-4852-9EE1-7B931BC821E8}" type="slidenum">
              <a:rPr lang="en-CA"/>
              <a:pPr/>
              <a:t>22</a:t>
            </a:fld>
            <a:endParaRPr lang="en-CA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FBC495-BC4B-4852-9EE1-7B931BC821E8}" type="slidenum">
              <a:rPr lang="en-CA"/>
              <a:pPr/>
              <a:t>23</a:t>
            </a:fld>
            <a:endParaRPr lang="en-CA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FBC495-BC4B-4852-9EE1-7B931BC821E8}" type="slidenum">
              <a:rPr lang="en-CA"/>
              <a:pPr/>
              <a:t>24</a:t>
            </a:fld>
            <a:endParaRPr lang="en-CA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FBC495-BC4B-4852-9EE1-7B931BC821E8}" type="slidenum">
              <a:rPr lang="en-CA"/>
              <a:pPr/>
              <a:t>25</a:t>
            </a:fld>
            <a:endParaRPr lang="en-CA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FBC495-BC4B-4852-9EE1-7B931BC821E8}" type="slidenum">
              <a:rPr lang="en-CA"/>
              <a:pPr/>
              <a:t>26</a:t>
            </a:fld>
            <a:endParaRPr lang="en-CA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FBC495-BC4B-4852-9EE1-7B931BC821E8}" type="slidenum">
              <a:rPr lang="en-CA"/>
              <a:pPr/>
              <a:t>27</a:t>
            </a:fld>
            <a:endParaRPr lang="en-CA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794CAF-3DE5-42DC-A9F3-D8FFF3A3EFA5}" type="slidenum">
              <a:rPr lang="en-CA"/>
              <a:pPr/>
              <a:t>28</a:t>
            </a:fld>
            <a:endParaRPr lang="en-CA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FBC495-BC4B-4852-9EE1-7B931BC821E8}" type="slidenum">
              <a:rPr lang="en-CA"/>
              <a:pPr/>
              <a:t>29</a:t>
            </a:fld>
            <a:endParaRPr lang="en-CA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FBC495-BC4B-4852-9EE1-7B931BC821E8}" type="slidenum">
              <a:rPr lang="en-CA"/>
              <a:pPr/>
              <a:t>30</a:t>
            </a:fld>
            <a:endParaRPr lang="en-CA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FBC495-BC4B-4852-9EE1-7B931BC821E8}" type="slidenum">
              <a:rPr lang="en-CA"/>
              <a:pPr/>
              <a:t>31</a:t>
            </a:fld>
            <a:endParaRPr lang="en-CA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1D6045-BEEC-4EC4-8B8D-159C2BFC4725}" type="slidenum">
              <a:rPr lang="en-CA"/>
              <a:pPr/>
              <a:t>3</a:t>
            </a:fld>
            <a:endParaRPr lang="en-CA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FBC495-BC4B-4852-9EE1-7B931BC821E8}" type="slidenum">
              <a:rPr lang="en-CA"/>
              <a:pPr/>
              <a:t>32</a:t>
            </a:fld>
            <a:endParaRPr lang="en-CA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FBC495-BC4B-4852-9EE1-7B931BC821E8}" type="slidenum">
              <a:rPr lang="en-CA"/>
              <a:pPr/>
              <a:t>33</a:t>
            </a:fld>
            <a:endParaRPr lang="en-CA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794CAF-3DE5-42DC-A9F3-D8FFF3A3EFA5}" type="slidenum">
              <a:rPr lang="en-CA"/>
              <a:pPr/>
              <a:t>34</a:t>
            </a:fld>
            <a:endParaRPr lang="en-CA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FD6ED7-1C3D-4599-B410-04F30DFD8BF3}" type="slidenum">
              <a:rPr lang="en-CA"/>
              <a:pPr/>
              <a:t>35</a:t>
            </a:fld>
            <a:endParaRPr lang="en-CA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2B2931-9976-48E4-831A-8A468FA7D88D}" type="slidenum">
              <a:rPr lang="en-CA"/>
              <a:pPr/>
              <a:t>36</a:t>
            </a:fld>
            <a:endParaRPr lang="en-CA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6AF361-ABA6-4256-9557-C96C1421A880}" type="slidenum">
              <a:rPr lang="en-CA"/>
              <a:pPr/>
              <a:t>48</a:t>
            </a:fld>
            <a:endParaRPr lang="en-CA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F68AE7-4AF8-4407-9EE2-A320315BD483}" type="slidenum">
              <a:rPr lang="en-CA"/>
              <a:pPr/>
              <a:t>49</a:t>
            </a:fld>
            <a:endParaRPr lang="en-CA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B247EB-6E8C-4ACB-B14D-CE8B975C9D4C}" type="slidenum">
              <a:rPr lang="en-CA"/>
              <a:pPr/>
              <a:t>51</a:t>
            </a:fld>
            <a:endParaRPr lang="en-CA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B247EB-6E8C-4ACB-B14D-CE8B975C9D4C}" type="slidenum">
              <a:rPr lang="en-CA"/>
              <a:pPr/>
              <a:t>52</a:t>
            </a:fld>
            <a:endParaRPr lang="en-CA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B247EB-6E8C-4ACB-B14D-CE8B975C9D4C}" type="slidenum">
              <a:rPr lang="en-CA"/>
              <a:pPr/>
              <a:t>53</a:t>
            </a:fld>
            <a:endParaRPr lang="en-CA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882A04-59FD-4A6C-9558-610E7215D241}" type="slidenum">
              <a:rPr lang="en-CA"/>
              <a:pPr/>
              <a:t>4</a:t>
            </a:fld>
            <a:endParaRPr lang="en-CA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E8AD6A-1E3B-4662-8A3A-E0D3676F9638}" type="slidenum">
              <a:rPr lang="en-CA"/>
              <a:pPr/>
              <a:t>5</a:t>
            </a:fld>
            <a:endParaRPr lang="en-CA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2555F1-C80D-4431-ACA0-3DD6C25BD5DE}" type="slidenum">
              <a:rPr lang="en-CA"/>
              <a:pPr/>
              <a:t>7</a:t>
            </a:fld>
            <a:endParaRPr lang="en-CA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D6321F-A8E2-4CB1-AB45-5D329BE93BE4}" type="slidenum">
              <a:rPr lang="en-CA"/>
              <a:pPr/>
              <a:t>8</a:t>
            </a:fld>
            <a:endParaRPr lang="en-CA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3C2E86-5633-463D-B889-7CF35040548E}" type="slidenum">
              <a:rPr lang="en-CA"/>
              <a:pPr/>
              <a:t>9</a:t>
            </a:fld>
            <a:endParaRPr lang="en-CA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3C2E86-5633-463D-B889-7CF35040548E}" type="slidenum">
              <a:rPr lang="en-CA"/>
              <a:pPr/>
              <a:t>10</a:t>
            </a:fld>
            <a:endParaRPr lang="en-CA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32F23F-4DC3-44BB-B1EF-1467BFE8B0D0}" type="datetime1">
              <a:rPr lang="en-US" smtClean="0"/>
              <a:pPr/>
              <a:t>11/4/2011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5E739B-96DB-43F2-B03E-DC3C5DB96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7F37-1CAF-4E0B-9F95-C585F525D1E5}" type="datetime1">
              <a:rPr lang="en-US" smtClean="0"/>
              <a:pPr/>
              <a:t>11/4/2011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0507-E4C7-44CE-8F62-B08B572CF8C8}" type="datetime1">
              <a:rPr lang="en-US" smtClean="0"/>
              <a:pPr/>
              <a:t>11/4/2011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 lIns="82945" tIns="41473" rIns="82945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 lIns="82945" tIns="41473" rIns="82945" bIns="41473"/>
          <a:lstStyle>
            <a:lvl1pPr>
              <a:defRPr/>
            </a:lvl1pPr>
          </a:lstStyle>
          <a:p>
            <a:fld id="{80BF1429-2349-4C29-B918-30992FE84E8C}" type="datetime1">
              <a:rPr lang="en-US" smtClean="0"/>
              <a:pPr/>
              <a:t>11/4/2011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 lIns="82945" tIns="41473" rIns="82945" bIns="41473"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0930"/>
          </a:xfrm>
        </p:spPr>
        <p:txBody>
          <a:bodyPr lIns="82945" tIns="41473" rIns="82945" bIns="41473"/>
          <a:lstStyle>
            <a:lvl1pPr>
              <a:defRPr/>
            </a:lvl1pPr>
          </a:lstStyle>
          <a:p>
            <a:fld id="{3895DCCB-F636-42AC-8246-F87E6CCF4D9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89B17A-9545-41C4-B71C-BB8C0F97B13C}" type="datetime1">
              <a:rPr lang="en-US" smtClean="0"/>
              <a:pPr/>
              <a:t>11/4/2011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5E739B-96DB-43F2-B03E-DC3C5DB963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AA900A-60D6-440D-BCD8-77E3BB878B4B}" type="datetime1">
              <a:rPr lang="en-US" smtClean="0"/>
              <a:pPr/>
              <a:t>11/4/2011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5E739B-96DB-43F2-B03E-DC3C5DB96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5BA8-D1C1-470A-B34F-128DFA451DBC}" type="datetime1">
              <a:rPr lang="en-US" smtClean="0"/>
              <a:pPr/>
              <a:t>11/4/2011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64D2-BA05-4CD8-ADB5-8D4D1A2F3912}" type="datetime1">
              <a:rPr lang="en-US" smtClean="0"/>
              <a:pPr/>
              <a:t>11/4/2011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FC1E7E-2428-4CA0-9F39-1020AF21A389}" type="datetime1">
              <a:rPr lang="en-US" smtClean="0"/>
              <a:pPr/>
              <a:t>11/4/2011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5E739B-96DB-43F2-B03E-DC3C5DB963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7DA2-36B5-4FF3-AA58-2C3D1CA18621}" type="datetime1">
              <a:rPr lang="en-US" smtClean="0"/>
              <a:pPr/>
              <a:t>11/4/2011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0E556C-A6E9-447F-8717-F4FB9297799E}" type="datetime1">
              <a:rPr lang="en-US" smtClean="0"/>
              <a:pPr/>
              <a:t>11/4/2011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5E739B-96DB-43F2-B03E-DC3C5DB963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9D9953-EFBE-4A42-82F2-965F3A0CBCE3}" type="datetime1">
              <a:rPr lang="en-US" smtClean="0"/>
              <a:pPr/>
              <a:t>11/4/2011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5E739B-96DB-43F2-B03E-DC3C5DB963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1C60F9-D766-487B-BA20-D594B572B9A9}" type="datetime1">
              <a:rPr lang="en-US" smtClean="0"/>
              <a:pPr/>
              <a:t>11/4/2011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5E739B-96DB-43F2-B03E-DC3C5DB96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sd.nlm.nih.gov/collaboration.shtml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sd.nlm.nih.gov/collaboration.shtml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sd.nlm.nih.gov/collaboration.shtml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71600"/>
            <a:ext cx="7162800" cy="2057400"/>
          </a:xfrm>
        </p:spPr>
        <p:txBody>
          <a:bodyPr>
            <a:normAutofit fontScale="90000"/>
          </a:bodyPr>
          <a:lstStyle/>
          <a:p>
            <a:r>
              <a:rPr lang="en-CA" sz="3200" dirty="0" smtClean="0">
                <a:latin typeface="Gill Sans MT" pitchFamily="34" charset="0"/>
              </a:rPr>
              <a:t>Knowledge-based Method for Determining the Meaning of Ambiguous Biomedical Terms </a:t>
            </a:r>
            <a:br>
              <a:rPr lang="en-CA" sz="3200" dirty="0" smtClean="0">
                <a:latin typeface="Gill Sans MT" pitchFamily="34" charset="0"/>
              </a:rPr>
            </a:br>
            <a:r>
              <a:rPr lang="en-CA" sz="3200" dirty="0" smtClean="0">
                <a:latin typeface="Gill Sans MT" pitchFamily="34" charset="0"/>
              </a:rPr>
              <a:t>Using Information Content Measures of Similarity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267200"/>
            <a:ext cx="3886200" cy="1905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 MT" pitchFamily="34" charset="0"/>
              </a:rPr>
              <a:t>Bridget McInnes</a:t>
            </a:r>
          </a:p>
          <a:p>
            <a:r>
              <a:rPr lang="en-US" dirty="0" smtClean="0">
                <a:latin typeface="Gill Sans MT" pitchFamily="34" charset="0"/>
              </a:rPr>
              <a:t>Ted Pedersen </a:t>
            </a:r>
          </a:p>
          <a:p>
            <a:r>
              <a:rPr lang="en-US" dirty="0" smtClean="0">
                <a:latin typeface="Gill Sans MT" pitchFamily="34" charset="0"/>
              </a:rPr>
              <a:t>Ying Liu</a:t>
            </a:r>
          </a:p>
          <a:p>
            <a:r>
              <a:rPr lang="en-US" dirty="0" smtClean="0">
                <a:latin typeface="Gill Sans MT" pitchFamily="34" charset="0"/>
              </a:rPr>
              <a:t>Genevieve B. Melton</a:t>
            </a:r>
          </a:p>
          <a:p>
            <a:r>
              <a:rPr lang="en-US" dirty="0" smtClean="0">
                <a:latin typeface="Gill Sans MT" pitchFamily="34" charset="0"/>
              </a:rPr>
              <a:t>Serguei Pakhomov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11521"/>
            <a:ext cx="8228160" cy="1144921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>
                <a:latin typeface="Gill Sans MT" pitchFamily="34" charset="0"/>
              </a:rPr>
              <a:t>SenseRelate</a:t>
            </a:r>
            <a:r>
              <a:rPr lang="en-CA" dirty="0">
                <a:latin typeface="Gill Sans MT" pitchFamily="34" charset="0"/>
              </a:rPr>
              <a:t> Example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437120" y="1097395"/>
            <a:ext cx="6048000" cy="698474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 err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200" b="1" dirty="0">
                <a:solidFill>
                  <a:schemeClr val="accent4"/>
                </a:solidFill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to morphine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in mice with skin cancer</a:t>
            </a:r>
          </a:p>
        </p:txBody>
      </p:sp>
      <p:sp>
        <p:nvSpPr>
          <p:cNvPr id="32" name="Oval 31"/>
          <p:cNvSpPr/>
          <p:nvPr/>
        </p:nvSpPr>
        <p:spPr>
          <a:xfrm>
            <a:off x="16002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Drug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C0013220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7244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Immune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C0020963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286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Gill Sans MT" pitchFamily="34" charset="0"/>
              </a:rPr>
              <a:t>Busprione</a:t>
            </a:r>
            <a:r>
              <a:rPr lang="en-US" dirty="0" smtClean="0">
                <a:latin typeface="Gill Sans MT" pitchFamily="34" charset="0"/>
              </a:rPr>
              <a:t>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C0006462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3622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Morphine: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C0026549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4958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Mice: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C0026809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294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Skin cancer: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C0007114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11521"/>
            <a:ext cx="8228160" cy="1144921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>
                <a:latin typeface="Gill Sans MT" pitchFamily="34" charset="0"/>
              </a:rPr>
              <a:t>SenseRelate</a:t>
            </a:r>
            <a:r>
              <a:rPr lang="en-CA" dirty="0">
                <a:latin typeface="Gill Sans MT" pitchFamily="34" charset="0"/>
              </a:rPr>
              <a:t> Example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743201" y="3990659"/>
            <a:ext cx="358560" cy="1561124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743201" y="3983459"/>
            <a:ext cx="2155680" cy="1731062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710080" y="3950336"/>
            <a:ext cx="4309920" cy="176418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306880" y="4245566"/>
            <a:ext cx="56592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862720" y="4408303"/>
            <a:ext cx="565920" cy="35139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0.16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395520" y="3984899"/>
            <a:ext cx="55584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0.11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437120" y="1097395"/>
            <a:ext cx="6048000" cy="698474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 err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200" b="1" dirty="0">
                <a:solidFill>
                  <a:schemeClr val="accent4"/>
                </a:solidFill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to morphine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in mice with skin cancer</a:t>
            </a: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977760" y="3990659"/>
            <a:ext cx="1766880" cy="1561124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676400" y="4158549"/>
            <a:ext cx="56592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32" name="Oval 31"/>
          <p:cNvSpPr/>
          <p:nvPr/>
        </p:nvSpPr>
        <p:spPr>
          <a:xfrm>
            <a:off x="16002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Drug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C0013220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7244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Immune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C0020963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286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Gill Sans MT" pitchFamily="34" charset="0"/>
              </a:rPr>
              <a:t>Busprione</a:t>
            </a:r>
            <a:r>
              <a:rPr lang="en-US" dirty="0" smtClean="0">
                <a:latin typeface="Gill Sans MT" pitchFamily="34" charset="0"/>
              </a:rPr>
              <a:t>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C0006462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3622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Morphine: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C0026549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4958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Mice: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C0026809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294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Skin cancer: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C0007114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11521"/>
            <a:ext cx="8228160" cy="1144921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>
                <a:latin typeface="Gill Sans MT" pitchFamily="34" charset="0"/>
              </a:rPr>
              <a:t>SenseRelate</a:t>
            </a:r>
            <a:r>
              <a:rPr lang="en-CA" dirty="0">
                <a:latin typeface="Gill Sans MT" pitchFamily="34" charset="0"/>
              </a:rPr>
              <a:t> Example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743201" y="3990659"/>
            <a:ext cx="358560" cy="1561124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743201" y="3983459"/>
            <a:ext cx="2155680" cy="1731062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710080" y="3950336"/>
            <a:ext cx="4309920" cy="176418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306880" y="4245566"/>
            <a:ext cx="56592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862720" y="4408303"/>
            <a:ext cx="565920" cy="35139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0.16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395520" y="3984899"/>
            <a:ext cx="55584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0.11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437120" y="1097395"/>
            <a:ext cx="6048000" cy="698474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 err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200" b="1" dirty="0">
                <a:solidFill>
                  <a:schemeClr val="accent4"/>
                </a:solidFill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to morphine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in mice with skin cancer</a:t>
            </a: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977760" y="3990659"/>
            <a:ext cx="1766880" cy="1561124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676400" y="4158549"/>
            <a:ext cx="56592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32" name="Oval 31"/>
          <p:cNvSpPr/>
          <p:nvPr/>
        </p:nvSpPr>
        <p:spPr>
          <a:xfrm>
            <a:off x="16002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Drug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C0013220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7244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Immune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C0020963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286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Gill Sans MT" pitchFamily="34" charset="0"/>
              </a:rPr>
              <a:t>Busprione</a:t>
            </a:r>
            <a:r>
              <a:rPr lang="en-US" dirty="0" smtClean="0">
                <a:latin typeface="Gill Sans MT" pitchFamily="34" charset="0"/>
              </a:rPr>
              <a:t>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C0006462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3622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Morphine: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C0026549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4958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Mice: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C0026809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294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Skin cancer: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C0007114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8600" y="1981200"/>
            <a:ext cx="411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Gill Sans MT" pitchFamily="34" charset="0"/>
              </a:rPr>
              <a:t>Drug Tolerance</a:t>
            </a:r>
          </a:p>
          <a:p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Score = 0.09 + 0.09 + 0.16 + 0.11 = 0.45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11521"/>
            <a:ext cx="8228160" cy="1144921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>
                <a:latin typeface="Gill Sans MT" pitchFamily="34" charset="0"/>
              </a:rPr>
              <a:t>SenseRelate</a:t>
            </a:r>
            <a:r>
              <a:rPr lang="en-CA" dirty="0">
                <a:latin typeface="Gill Sans MT" pitchFamily="34" charset="0"/>
              </a:rPr>
              <a:t> Example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743201" y="3990659"/>
            <a:ext cx="358560" cy="1561124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743201" y="3983459"/>
            <a:ext cx="2155680" cy="1731062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710080" y="3950336"/>
            <a:ext cx="4309920" cy="176418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3427200" y="3957536"/>
            <a:ext cx="2257920" cy="1756984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5222880" y="4022343"/>
            <a:ext cx="430560" cy="1529441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5685121" y="3957536"/>
            <a:ext cx="1663200" cy="1756984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306880" y="4245566"/>
            <a:ext cx="56592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862720" y="4408303"/>
            <a:ext cx="565920" cy="35139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0.16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395520" y="3984899"/>
            <a:ext cx="55584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0.11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887360" y="4408304"/>
            <a:ext cx="565920" cy="35859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474880" y="4376620"/>
            <a:ext cx="565920" cy="31395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0.05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139680" y="4178967"/>
            <a:ext cx="565920" cy="31683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0.04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437120" y="1097395"/>
            <a:ext cx="6048000" cy="698474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 err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200" b="1" dirty="0">
                <a:solidFill>
                  <a:schemeClr val="accent4"/>
                </a:solidFill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to morphine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in mice with skin cancer</a:t>
            </a: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H="1">
            <a:off x="1468800" y="3957536"/>
            <a:ext cx="4217760" cy="1594248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977760" y="3990659"/>
            <a:ext cx="1766880" cy="1561124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676400" y="4158549"/>
            <a:ext cx="56592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267200" y="4006149"/>
            <a:ext cx="56592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32" name="Oval 31"/>
          <p:cNvSpPr/>
          <p:nvPr/>
        </p:nvSpPr>
        <p:spPr>
          <a:xfrm>
            <a:off x="16002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Drug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C0013220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7244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Immune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C0020963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286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Gill Sans MT" pitchFamily="34" charset="0"/>
              </a:rPr>
              <a:t>Busprione</a:t>
            </a:r>
            <a:r>
              <a:rPr lang="en-US" dirty="0" smtClean="0">
                <a:latin typeface="Gill Sans MT" pitchFamily="34" charset="0"/>
              </a:rPr>
              <a:t>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C0006462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3622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Morphine: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C0026549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4958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Mice: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C0026809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294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Skin cancer: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C0007114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8600" y="1981200"/>
            <a:ext cx="411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Gill Sans MT" pitchFamily="34" charset="0"/>
              </a:rPr>
              <a:t>Drug Tolerance</a:t>
            </a:r>
          </a:p>
          <a:p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Score = 0.09 + 0.09 + 0.16 + 0.11 = 0.45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11521"/>
            <a:ext cx="8228160" cy="1144921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>
                <a:latin typeface="Gill Sans MT" pitchFamily="34" charset="0"/>
              </a:rPr>
              <a:t>SenseRelate</a:t>
            </a:r>
            <a:r>
              <a:rPr lang="en-CA" dirty="0">
                <a:latin typeface="Gill Sans MT" pitchFamily="34" charset="0"/>
              </a:rPr>
              <a:t> Example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743201" y="3990659"/>
            <a:ext cx="358560" cy="1561124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743201" y="3983459"/>
            <a:ext cx="2155680" cy="1731062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710080" y="3950336"/>
            <a:ext cx="4309920" cy="176418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3427200" y="3957536"/>
            <a:ext cx="2257920" cy="1756984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5222880" y="4022343"/>
            <a:ext cx="430560" cy="1529441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5685121" y="3957536"/>
            <a:ext cx="1663200" cy="1756984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306880" y="4245566"/>
            <a:ext cx="56592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862720" y="4408303"/>
            <a:ext cx="565920" cy="35139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0.16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395520" y="3984899"/>
            <a:ext cx="55584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0.11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887360" y="4408304"/>
            <a:ext cx="565920" cy="35859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474880" y="4376620"/>
            <a:ext cx="565920" cy="31395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0.05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139680" y="4178967"/>
            <a:ext cx="565920" cy="31683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0.04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437120" y="1097395"/>
            <a:ext cx="6048000" cy="698474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 err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200" b="1" dirty="0">
                <a:solidFill>
                  <a:schemeClr val="accent4"/>
                </a:solidFill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to morphine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in mice with skin cancer</a:t>
            </a: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H="1">
            <a:off x="1468800" y="3957536"/>
            <a:ext cx="4217760" cy="1594248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977760" y="3990659"/>
            <a:ext cx="1766880" cy="1561124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676400" y="4158549"/>
            <a:ext cx="56592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267200" y="4006149"/>
            <a:ext cx="56592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32" name="Oval 31"/>
          <p:cNvSpPr/>
          <p:nvPr/>
        </p:nvSpPr>
        <p:spPr>
          <a:xfrm>
            <a:off x="16002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Drug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C0013220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7244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Immune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C0020963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286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Gill Sans MT" pitchFamily="34" charset="0"/>
              </a:rPr>
              <a:t>Busprione</a:t>
            </a:r>
            <a:r>
              <a:rPr lang="en-US" dirty="0" smtClean="0">
                <a:latin typeface="Gill Sans MT" pitchFamily="34" charset="0"/>
              </a:rPr>
              <a:t>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C0006462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3622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Morphine: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C0026549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4958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Mice: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C0026809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294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Skin cancer: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C0007114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" y="1981200"/>
            <a:ext cx="411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Gill Sans MT" pitchFamily="34" charset="0"/>
              </a:rPr>
              <a:t>Drug Tolerance</a:t>
            </a:r>
          </a:p>
          <a:p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Score = 0.09 + 0.09 + 0.16 + 0.11 = 0.45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572000" y="1981200"/>
            <a:ext cx="4038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Gill Sans MT" pitchFamily="34" charset="0"/>
              </a:rPr>
              <a:t>Immune Tolerance</a:t>
            </a:r>
          </a:p>
          <a:p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Score = 0.09 + 0.09 + 0.05 + 0.05 = 0.27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11521"/>
            <a:ext cx="8228160" cy="1144921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>
                <a:latin typeface="Gill Sans MT" pitchFamily="34" charset="0"/>
              </a:rPr>
              <a:t>SenseRelate</a:t>
            </a:r>
            <a:r>
              <a:rPr lang="en-CA" dirty="0">
                <a:latin typeface="Gill Sans MT" pitchFamily="34" charset="0"/>
              </a:rPr>
              <a:t> Example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743201" y="3990659"/>
            <a:ext cx="358560" cy="1561124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743201" y="3983459"/>
            <a:ext cx="2155680" cy="1731062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710080" y="3950336"/>
            <a:ext cx="4309920" cy="176418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3427200" y="3957536"/>
            <a:ext cx="2257920" cy="1756984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5222880" y="4022343"/>
            <a:ext cx="430560" cy="1529441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5685121" y="3957536"/>
            <a:ext cx="1663200" cy="1756984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306880" y="4245566"/>
            <a:ext cx="56592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862720" y="4408303"/>
            <a:ext cx="565920" cy="35139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0.16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395520" y="3984899"/>
            <a:ext cx="55584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0.11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887360" y="4408304"/>
            <a:ext cx="565920" cy="35859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474880" y="4376620"/>
            <a:ext cx="565920" cy="31395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0.05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139680" y="4178967"/>
            <a:ext cx="565920" cy="31683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0.04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437120" y="1097395"/>
            <a:ext cx="6048000" cy="698474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 err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200" b="1" dirty="0">
                <a:solidFill>
                  <a:schemeClr val="accent4"/>
                </a:solidFill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to morphine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in mice with skin cancer</a:t>
            </a: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H="1">
            <a:off x="1468800" y="3957536"/>
            <a:ext cx="4217760" cy="1594248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977760" y="3990659"/>
            <a:ext cx="1766880" cy="1561124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676400" y="4158549"/>
            <a:ext cx="56592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267200" y="4006149"/>
            <a:ext cx="565920" cy="489651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  <a:effectLst/>
        </p:spPr>
        <p:txBody>
          <a:bodyPr wrap="none" lIns="81639" tIns="55221" rIns="81639" bIns="40820"/>
          <a:lstStyle/>
          <a:p>
            <a:r>
              <a:rPr lang="en-CA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0.09</a:t>
            </a:r>
          </a:p>
        </p:txBody>
      </p:sp>
      <p:sp>
        <p:nvSpPr>
          <p:cNvPr id="32" name="Oval 31"/>
          <p:cNvSpPr/>
          <p:nvPr/>
        </p:nvSpPr>
        <p:spPr>
          <a:xfrm>
            <a:off x="16002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Drug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C0013220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7244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Immune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C0020963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286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Gill Sans MT" pitchFamily="34" charset="0"/>
              </a:rPr>
              <a:t>Busprione</a:t>
            </a:r>
            <a:r>
              <a:rPr lang="en-US" dirty="0" smtClean="0">
                <a:latin typeface="Gill Sans MT" pitchFamily="34" charset="0"/>
              </a:rPr>
              <a:t>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C0006462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3622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Morphine: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C0026549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4958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Mice: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C0026809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294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Skin cancer: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C0007114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" y="1981200"/>
            <a:ext cx="411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Gill Sans MT" pitchFamily="34" charset="0"/>
              </a:rPr>
              <a:t>Drug Tolerance</a:t>
            </a:r>
          </a:p>
          <a:p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Score = 0.09 + 0.09 + 0.16 + 0.11 =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0.45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572000" y="1981200"/>
            <a:ext cx="4038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Gill Sans MT" pitchFamily="34" charset="0"/>
              </a:rPr>
              <a:t>Immune Tolerance</a:t>
            </a:r>
          </a:p>
          <a:p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Score = 0.09 + 0.09 + 0.05 + 0.05 = 0.27</a:t>
            </a:r>
          </a:p>
        </p:txBody>
      </p:sp>
      <p:sp>
        <p:nvSpPr>
          <p:cNvPr id="28" name="Oval 27"/>
          <p:cNvSpPr/>
          <p:nvPr/>
        </p:nvSpPr>
        <p:spPr>
          <a:xfrm>
            <a:off x="3505200" y="2133600"/>
            <a:ext cx="822960" cy="762000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01600">
                <a:solidFill>
                  <a:schemeClr val="tx1"/>
                </a:solidFill>
              </a:ln>
              <a:latin typeface="Gill Sans MT" pitchFamily="34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Sense Relate </a:t>
            </a:r>
            <a:r>
              <a:rPr lang="en-US" b="1" dirty="0" smtClean="0">
                <a:latin typeface="Gill Sans MT" pitchFamily="34" charset="0"/>
              </a:rPr>
              <a:t>Assumption</a:t>
            </a:r>
            <a:endParaRPr lang="en-US" b="1" dirty="0">
              <a:latin typeface="Gill Sans MT" pitchFamily="34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1676400"/>
            <a:ext cx="7467600" cy="487375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An ambiguous word is often used in the sense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that is most similar to the sense of the </a:t>
            </a:r>
            <a:endParaRPr lang="en-CA" sz="28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terms that surround it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SenseRelate</a:t>
            </a:r>
            <a:r>
              <a:rPr lang="en-CA" dirty="0" smtClean="0">
                <a:latin typeface="Gill Sans MT" pitchFamily="34" charset="0"/>
              </a:rPr>
              <a:t> Components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Identifying the concepts of surrounding terms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Calculating semantic similarity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Identifying the concepts of the surrounding terms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89600" y="1804093"/>
            <a:ext cx="7663800" cy="4444307"/>
          </a:xfrm>
          <a:prstGeom prst="rect">
            <a:avLst/>
          </a:prstGeom>
          <a:noFill/>
          <a:ln/>
        </p:spPr>
        <p:txBody>
          <a:bodyPr lIns="0" tIns="25602" rIns="0" bIns="0" anchor="ctr"/>
          <a:lstStyle/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800" dirty="0">
                <a:latin typeface="Gill Sans MT" pitchFamily="34" charset="0"/>
              </a:rPr>
              <a:t>Use the SPECIALIST LEXICON to identify the terms and map the terms doing a string match to the MRCONSO table </a:t>
            </a:r>
            <a:r>
              <a:rPr lang="en-CA" sz="2800" dirty="0" smtClean="0">
                <a:latin typeface="Gill Sans MT" pitchFamily="34" charset="0"/>
              </a:rPr>
              <a:t>in the </a:t>
            </a:r>
            <a:r>
              <a:rPr lang="en-CA" sz="2800" dirty="0">
                <a:latin typeface="Gill Sans MT" pitchFamily="34" charset="0"/>
              </a:rPr>
              <a:t>UMLS</a:t>
            </a: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895DCCB-F636-42AC-8246-F87E6CCF4D92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Identifying the concepts of the surrounding terms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89600" y="1804093"/>
            <a:ext cx="7663800" cy="4444307"/>
          </a:xfrm>
          <a:prstGeom prst="rect">
            <a:avLst/>
          </a:prstGeom>
          <a:noFill/>
          <a:ln/>
        </p:spPr>
        <p:txBody>
          <a:bodyPr lIns="0" tIns="25602" rIns="0" bIns="0" anchor="ctr"/>
          <a:lstStyle/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800" dirty="0">
                <a:latin typeface="Gill Sans MT" pitchFamily="34" charset="0"/>
              </a:rPr>
              <a:t>Use the SPECIALIST LEXICON to identify the terms and map the terms doing a string match to the MRCONSO table in the UMLS</a:t>
            </a: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1295400" y="2895600"/>
            <a:ext cx="6048000" cy="698474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 err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200" b="1" dirty="0"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to morphine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in mice with </a:t>
            </a:r>
            <a:r>
              <a:rPr lang="en-CA" sz="2200" b="1" dirty="0">
                <a:solidFill>
                  <a:schemeClr val="accent2"/>
                </a:solidFill>
                <a:latin typeface="Gill Sans MT" pitchFamily="34" charset="0"/>
                <a:ea typeface="DejaVu Sans" charset="0"/>
                <a:cs typeface="DejaVu Sans" charset="0"/>
              </a:rPr>
              <a:t>skin cancer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895DCCB-F636-42AC-8246-F87E6CCF4D92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Objective of this work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Develop and evaluate a method than can 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		disambiguate terms in biomedical text by 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		exploiting similarity information 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		extrapolated from the Unified Medical Language System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Evaluate </a:t>
            </a:r>
            <a:r>
              <a:rPr lang="en-CA" dirty="0">
                <a:latin typeface="Gill Sans MT" pitchFamily="34" charset="0"/>
              </a:rPr>
              <a:t>the efficacy </a:t>
            </a:r>
            <a:r>
              <a:rPr lang="en-CA" dirty="0" smtClean="0">
                <a:latin typeface="Gill Sans MT" pitchFamily="34" charset="0"/>
              </a:rPr>
              <a:t>of Information Content-based similarity 	measures over path-based similarity measures </a:t>
            </a:r>
            <a:br>
              <a:rPr lang="en-CA" dirty="0" smtClean="0">
                <a:latin typeface="Gill Sans MT" pitchFamily="34" charset="0"/>
              </a:rPr>
            </a:br>
            <a:r>
              <a:rPr lang="en-CA" dirty="0" smtClean="0">
                <a:latin typeface="Gill Sans MT" pitchFamily="34" charset="0"/>
              </a:rPr>
              <a:t>	for Word Sense Disambiguation, WSD</a:t>
            </a: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Identifying the concepts of the surrounding terms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89600" y="1804093"/>
            <a:ext cx="7663800" cy="4444307"/>
          </a:xfrm>
          <a:prstGeom prst="rect">
            <a:avLst/>
          </a:prstGeom>
          <a:noFill/>
          <a:ln/>
        </p:spPr>
        <p:txBody>
          <a:bodyPr lIns="0" tIns="25602" rIns="0" bIns="0" anchor="ctr"/>
          <a:lstStyle/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800" dirty="0">
                <a:latin typeface="Gill Sans MT" pitchFamily="34" charset="0"/>
              </a:rPr>
              <a:t>Use the SPECIALIST LEXICON to identify the terms and map the terms doing a string match to the MRCONSO table in the UMLS</a:t>
            </a: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257800" y="3733800"/>
            <a:ext cx="2667000" cy="2667000"/>
          </a:xfrm>
          <a:prstGeom prst="flowChartMagneticDisk">
            <a:avLst/>
          </a:prstGeom>
          <a:noFill/>
          <a:ln w="3672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97967" tIns="71548" rIns="97967" bIns="57147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endParaRPr lang="en-CA" dirty="0" smtClean="0">
              <a:solidFill>
                <a:srgbClr val="000000"/>
              </a:solidFill>
              <a:latin typeface="Gill Sans MT" pitchFamily="34" charset="0"/>
              <a:ea typeface="DejaVu Sans" charset="0"/>
              <a:cs typeface="DejaVu Sans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...</a:t>
            </a:r>
            <a:endParaRPr lang="en-CA" dirty="0">
              <a:solidFill>
                <a:srgbClr val="000000"/>
              </a:solidFill>
              <a:latin typeface="Gill Sans MT" pitchFamily="34" charset="0"/>
              <a:ea typeface="DejaVu Sans" charset="0"/>
              <a:cs typeface="DejaVu Sans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>
                <a:solidFill>
                  <a:schemeClr val="accent2"/>
                </a:solidFill>
                <a:latin typeface="Gill Sans MT" pitchFamily="34" charset="0"/>
                <a:ea typeface="DejaVu Sans" charset="0"/>
                <a:cs typeface="DejaVu Sans" charset="0"/>
              </a:rPr>
              <a:t>skin cancer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skin grafting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skin </a:t>
            </a:r>
            <a:r>
              <a:rPr lang="en-CA" dirty="0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disease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...</a:t>
            </a:r>
            <a:endParaRPr lang="en-CA" dirty="0">
              <a:solidFill>
                <a:srgbClr val="000000"/>
              </a:solidFill>
              <a:latin typeface="Gill Sans MT" pitchFamily="34" charset="0"/>
              <a:ea typeface="DejaVu Sans" charset="0"/>
              <a:cs typeface="DejaVu Sans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4800600" y="3733800"/>
            <a:ext cx="91440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38800" y="3864114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ill Sans MT" pitchFamily="34" charset="0"/>
              </a:rPr>
              <a:t>SPECIALIST</a:t>
            </a:r>
          </a:p>
          <a:p>
            <a:pPr algn="ctr"/>
            <a:r>
              <a:rPr lang="en-US" sz="2000" dirty="0" smtClean="0">
                <a:latin typeface="Gill Sans MT" pitchFamily="34" charset="0"/>
              </a:rPr>
              <a:t>LEXICON</a:t>
            </a:r>
            <a:endParaRPr lang="en-US" sz="2000" dirty="0">
              <a:latin typeface="Gill Sans MT" pitchFamily="34" charset="0"/>
            </a:endParaRP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1295400" y="2895600"/>
            <a:ext cx="6048000" cy="698474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 err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200" b="1" dirty="0"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to morphine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in mice with </a:t>
            </a:r>
            <a:r>
              <a:rPr lang="en-CA" sz="2200" b="1" dirty="0">
                <a:solidFill>
                  <a:schemeClr val="accent2"/>
                </a:solidFill>
                <a:latin typeface="Gill Sans MT" pitchFamily="34" charset="0"/>
                <a:ea typeface="DejaVu Sans" charset="0"/>
                <a:cs typeface="DejaVu Sans" charset="0"/>
              </a:rPr>
              <a:t>skin cancer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895DCCB-F636-42AC-8246-F87E6CCF4D92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Identifying the concepts of the surrounding terms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89600" y="1804093"/>
            <a:ext cx="7663800" cy="4444307"/>
          </a:xfrm>
          <a:prstGeom prst="rect">
            <a:avLst/>
          </a:prstGeom>
          <a:noFill/>
          <a:ln/>
        </p:spPr>
        <p:txBody>
          <a:bodyPr lIns="0" tIns="25602" rIns="0" bIns="0" anchor="ctr"/>
          <a:lstStyle/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800" dirty="0">
                <a:latin typeface="Gill Sans MT" pitchFamily="34" charset="0"/>
              </a:rPr>
              <a:t>Use the SPECIALIST LEXICON to identify the terms and map the terms doing a string match to the MRCONSO table in the UMLS</a:t>
            </a: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  <a:p>
            <a:pPr marL="391686" lvl="1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900" dirty="0">
              <a:latin typeface="Gill Sans MT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257800" y="3733800"/>
            <a:ext cx="2667000" cy="2667000"/>
          </a:xfrm>
          <a:prstGeom prst="flowChartMagneticDisk">
            <a:avLst/>
          </a:prstGeom>
          <a:noFill/>
          <a:ln w="3672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97967" tIns="71548" rIns="97967" bIns="57147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endParaRPr lang="en-CA" dirty="0" smtClean="0">
              <a:solidFill>
                <a:srgbClr val="000000"/>
              </a:solidFill>
              <a:latin typeface="Gill Sans MT" pitchFamily="34" charset="0"/>
              <a:ea typeface="DejaVu Sans" charset="0"/>
              <a:cs typeface="DejaVu Sans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...</a:t>
            </a:r>
            <a:endParaRPr lang="en-CA" dirty="0">
              <a:solidFill>
                <a:srgbClr val="000000"/>
              </a:solidFill>
              <a:latin typeface="Gill Sans MT" pitchFamily="34" charset="0"/>
              <a:ea typeface="DejaVu Sans" charset="0"/>
              <a:cs typeface="DejaVu Sans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>
                <a:solidFill>
                  <a:schemeClr val="accent2"/>
                </a:solidFill>
                <a:latin typeface="Gill Sans MT" pitchFamily="34" charset="0"/>
                <a:ea typeface="DejaVu Sans" charset="0"/>
                <a:cs typeface="DejaVu Sans" charset="0"/>
              </a:rPr>
              <a:t>skin cancer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skin grafting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skin </a:t>
            </a:r>
            <a:r>
              <a:rPr lang="en-CA" dirty="0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disease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...</a:t>
            </a:r>
            <a:endParaRPr lang="en-CA" dirty="0">
              <a:solidFill>
                <a:srgbClr val="000000"/>
              </a:solidFill>
              <a:latin typeface="Gill Sans MT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04800" y="3657600"/>
            <a:ext cx="3581400" cy="2743200"/>
          </a:xfrm>
          <a:prstGeom prst="flowChartMagneticDisk">
            <a:avLst/>
          </a:prstGeom>
          <a:noFill/>
          <a:ln w="36720">
            <a:solidFill>
              <a:schemeClr val="accent2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lIns="97967" tIns="71548" rIns="97967" bIns="57147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endParaRPr lang="en-CA" dirty="0">
              <a:solidFill>
                <a:schemeClr val="accent2"/>
              </a:solidFill>
              <a:latin typeface="Gill Sans MT" pitchFamily="34" charset="0"/>
              <a:ea typeface="DejaVu Sans" charset="0"/>
              <a:cs typeface="DejaVu Sans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...</a:t>
            </a:r>
            <a:endParaRPr lang="en-CA" dirty="0">
              <a:solidFill>
                <a:srgbClr val="000000"/>
              </a:solidFill>
              <a:latin typeface="Gill Sans MT" pitchFamily="34" charset="0"/>
              <a:ea typeface="DejaVu Sans" charset="0"/>
              <a:cs typeface="DejaVu Sans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>
                <a:solidFill>
                  <a:schemeClr val="accent2"/>
                </a:solidFill>
                <a:latin typeface="Gill Sans MT" pitchFamily="34" charset="0"/>
                <a:ea typeface="DejaVu Sans" charset="0"/>
                <a:cs typeface="DejaVu Sans" charset="0"/>
              </a:rPr>
              <a:t>skin cancer 		 C0007114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skin grafting	 	 C0037297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skin disease	 	 </a:t>
            </a:r>
            <a:r>
              <a:rPr lang="en-CA" dirty="0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C0037274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CA" dirty="0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...</a:t>
            </a:r>
            <a:endParaRPr lang="en-CA" dirty="0">
              <a:solidFill>
                <a:srgbClr val="000000"/>
              </a:solidFill>
              <a:latin typeface="Gill Sans MT" pitchFamily="34" charset="0"/>
              <a:ea typeface="DejaVu Sans" charset="0"/>
              <a:cs typeface="DejaVu Sans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4800600" y="3733800"/>
            <a:ext cx="91440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3886200" y="5257800"/>
            <a:ext cx="1371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38800" y="3864114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ill Sans MT" pitchFamily="34" charset="0"/>
              </a:rPr>
              <a:t>SPECIALIST</a:t>
            </a:r>
          </a:p>
          <a:p>
            <a:pPr algn="ctr"/>
            <a:r>
              <a:rPr lang="en-US" sz="2000" dirty="0" smtClean="0">
                <a:latin typeface="Gill Sans MT" pitchFamily="34" charset="0"/>
              </a:rPr>
              <a:t>LEXICON</a:t>
            </a:r>
            <a:endParaRPr lang="en-US" sz="2000" dirty="0">
              <a:latin typeface="Gill Sans M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3886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MRCONSO</a:t>
            </a:r>
            <a:endParaRPr lang="en-US" sz="2000" dirty="0">
              <a:latin typeface="Gill Sans MT" pitchFamily="34" charset="0"/>
            </a:endParaRP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1295400" y="2895600"/>
            <a:ext cx="6048000" cy="698474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 err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200" b="1" dirty="0"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to morphine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in mice with </a:t>
            </a:r>
            <a:r>
              <a:rPr lang="en-CA" sz="2200" b="1" dirty="0">
                <a:solidFill>
                  <a:schemeClr val="accent2"/>
                </a:solidFill>
                <a:latin typeface="Gill Sans MT" pitchFamily="34" charset="0"/>
                <a:ea typeface="DejaVu Sans" charset="0"/>
                <a:cs typeface="DejaVu Sans" charset="0"/>
              </a:rPr>
              <a:t>skin cancer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895DCCB-F636-42AC-8246-F87E6CCF4D92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Semantic Similarity Measures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Path-based  measures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Path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Wu and Palmer 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Leacock and </a:t>
            </a:r>
            <a:r>
              <a:rPr lang="en-CA" dirty="0" err="1" smtClean="0">
                <a:latin typeface="Gill Sans MT" pitchFamily="34" charset="0"/>
              </a:rPr>
              <a:t>Chodorow</a:t>
            </a:r>
            <a:endParaRPr lang="en-CA" dirty="0" smtClean="0">
              <a:latin typeface="Gill Sans MT" pitchFamily="34" charset="0"/>
            </a:endParaRP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Ngyuen</a:t>
            </a:r>
            <a:r>
              <a:rPr lang="en-CA" dirty="0" smtClean="0">
                <a:latin typeface="Gill Sans MT" pitchFamily="34" charset="0"/>
              </a:rPr>
              <a:t> and Al-</a:t>
            </a:r>
            <a:r>
              <a:rPr lang="en-CA" dirty="0" err="1" smtClean="0">
                <a:latin typeface="Gill Sans MT" pitchFamily="34" charset="0"/>
              </a:rPr>
              <a:t>Mubaid</a:t>
            </a:r>
            <a:endParaRPr lang="en-CA" dirty="0">
              <a:latin typeface="Gill Sans MT" pitchFamily="34" charset="0"/>
            </a:endParaRPr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Information content (IC)-based measures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>
                <a:latin typeface="Gill Sans MT" pitchFamily="34" charset="0"/>
              </a:rPr>
              <a:t>Resnik</a:t>
            </a:r>
            <a:endParaRPr lang="en-CA" dirty="0">
              <a:latin typeface="Gill Sans MT" pitchFamily="34" charset="0"/>
            </a:endParaRP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Lin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Jiang and </a:t>
            </a:r>
            <a:r>
              <a:rPr lang="en-CA" dirty="0" err="1">
                <a:latin typeface="Gill Sans MT" pitchFamily="34" charset="0"/>
              </a:rPr>
              <a:t>Conrath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Path-based similarity measures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8"/>
            <a:ext cx="8228160" cy="4948871"/>
          </a:xfrm>
          <a:ln/>
        </p:spPr>
        <p:txBody>
          <a:bodyPr lIns="82945" tIns="41473" rIns="82945" bIns="41473"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Use only the path information obtained from a taxonomy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1031766" lvl="2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Path-based similarity measures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8"/>
            <a:ext cx="8228160" cy="4948871"/>
          </a:xfrm>
          <a:ln/>
        </p:spPr>
        <p:txBody>
          <a:bodyPr lIns="82945" tIns="41473" rIns="82945" bIns="41473"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Use only the path information obtained from a taxonomy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Path measure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400" dirty="0" err="1" smtClean="0">
                <a:latin typeface="Gill Sans MT" pitchFamily="34" charset="0"/>
              </a:rPr>
              <a:t>sim</a:t>
            </a:r>
            <a:r>
              <a:rPr lang="en-CA" sz="2400" dirty="0" smtClean="0">
                <a:latin typeface="Gill Sans MT" pitchFamily="34" charset="0"/>
              </a:rPr>
              <a:t>(c1,c2) = 1 / </a:t>
            </a:r>
            <a:r>
              <a:rPr lang="en-CA" sz="2400" dirty="0" err="1" smtClean="0">
                <a:latin typeface="Gill Sans MT" pitchFamily="34" charset="0"/>
              </a:rPr>
              <a:t>minpath</a:t>
            </a:r>
            <a:r>
              <a:rPr lang="en-CA" sz="2400" dirty="0" smtClean="0">
                <a:latin typeface="Gill Sans MT" pitchFamily="34" charset="0"/>
              </a:rPr>
              <a:t>(c2,c2)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400" dirty="0" smtClean="0">
                <a:latin typeface="Gill Sans MT" pitchFamily="34" charset="0"/>
              </a:rPr>
              <a:t>where </a:t>
            </a:r>
            <a:r>
              <a:rPr lang="en-CA" sz="2400" dirty="0" err="1" smtClean="0">
                <a:latin typeface="Gill Sans MT" pitchFamily="34" charset="0"/>
              </a:rPr>
              <a:t>minpath</a:t>
            </a:r>
            <a:r>
              <a:rPr lang="en-CA" sz="2400" dirty="0" smtClean="0">
                <a:latin typeface="Gill Sans MT" pitchFamily="34" charset="0"/>
              </a:rPr>
              <a:t> is the shortest path between the two concepts</a:t>
            </a:r>
          </a:p>
          <a:p>
            <a:pPr marL="1031766" lvl="2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1031766" lvl="2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Path-based similarity measures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8"/>
            <a:ext cx="8916119" cy="4948871"/>
          </a:xfrm>
          <a:ln/>
        </p:spPr>
        <p:txBody>
          <a:bodyPr lIns="82945" tIns="41473" rIns="82945" bIns="41473"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Use only the path information obtained from a taxonomy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Path measure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sim</a:t>
            </a:r>
            <a:r>
              <a:rPr lang="en-CA" dirty="0" smtClean="0">
                <a:latin typeface="Gill Sans MT" pitchFamily="34" charset="0"/>
              </a:rPr>
              <a:t>(c1,c2) = 1/</a:t>
            </a:r>
            <a:r>
              <a:rPr lang="en-CA" dirty="0" err="1" smtClean="0">
                <a:latin typeface="Gill Sans MT" pitchFamily="34" charset="0"/>
              </a:rPr>
              <a:t>minpath</a:t>
            </a:r>
            <a:r>
              <a:rPr lang="en-CA" dirty="0" smtClean="0">
                <a:latin typeface="Gill Sans MT" pitchFamily="34" charset="0"/>
              </a:rPr>
              <a:t>(c2,c2)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where </a:t>
            </a:r>
            <a:r>
              <a:rPr lang="en-CA" dirty="0" err="1" smtClean="0">
                <a:latin typeface="Gill Sans MT" pitchFamily="34" charset="0"/>
              </a:rPr>
              <a:t>minpath</a:t>
            </a:r>
            <a:r>
              <a:rPr lang="en-CA" dirty="0" smtClean="0">
                <a:latin typeface="Gill Sans MT" pitchFamily="34" charset="0"/>
              </a:rPr>
              <a:t> is the shortest path between the two concepts</a:t>
            </a:r>
          </a:p>
          <a:p>
            <a:pPr marL="1031766" lvl="2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Wu and Palmer, 1994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400" dirty="0" err="1" smtClean="0">
                <a:latin typeface="Gill Sans MT" pitchFamily="34" charset="0"/>
              </a:rPr>
              <a:t>sim</a:t>
            </a:r>
            <a:r>
              <a:rPr lang="en-CA" sz="2400" dirty="0" smtClean="0">
                <a:latin typeface="Gill Sans MT" pitchFamily="34" charset="0"/>
              </a:rPr>
              <a:t>(c1,c2) = (2*depth(LCS(c2,c2))) / (depth(c1)+depth(c2))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400" dirty="0" smtClean="0">
                <a:latin typeface="Gill Sans MT" pitchFamily="34" charset="0"/>
              </a:rPr>
              <a:t>where LCS is the least common </a:t>
            </a:r>
            <a:r>
              <a:rPr lang="en-CA" sz="2400" dirty="0" err="1" smtClean="0">
                <a:latin typeface="Gill Sans MT" pitchFamily="34" charset="0"/>
              </a:rPr>
              <a:t>subsumer</a:t>
            </a:r>
            <a:r>
              <a:rPr lang="en-CA" sz="2400" dirty="0" smtClean="0">
                <a:latin typeface="Gill Sans MT" pitchFamily="34" charset="0"/>
              </a:rPr>
              <a:t> of the two concepts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Path-based similarity measures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8"/>
            <a:ext cx="8228160" cy="4948871"/>
          </a:xfrm>
          <a:ln/>
        </p:spPr>
        <p:txBody>
          <a:bodyPr lIns="82945" tIns="41473" rIns="82945" bIns="41473">
            <a:normAutofit fontScale="92500"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Use only the path information obtained from a taxonomy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Path measure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sim</a:t>
            </a:r>
            <a:r>
              <a:rPr lang="en-CA" dirty="0" smtClean="0">
                <a:latin typeface="Gill Sans MT" pitchFamily="34" charset="0"/>
              </a:rPr>
              <a:t>(c1,c2) = 1/ </a:t>
            </a:r>
            <a:r>
              <a:rPr lang="en-CA" dirty="0" err="1" smtClean="0">
                <a:latin typeface="Gill Sans MT" pitchFamily="34" charset="0"/>
              </a:rPr>
              <a:t>minpath</a:t>
            </a:r>
            <a:r>
              <a:rPr lang="en-CA" dirty="0" smtClean="0">
                <a:latin typeface="Gill Sans MT" pitchFamily="34" charset="0"/>
              </a:rPr>
              <a:t>(c2,c2)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where </a:t>
            </a:r>
            <a:r>
              <a:rPr lang="en-CA" dirty="0" err="1" smtClean="0">
                <a:latin typeface="Gill Sans MT" pitchFamily="34" charset="0"/>
              </a:rPr>
              <a:t>minpath</a:t>
            </a:r>
            <a:r>
              <a:rPr lang="en-CA" dirty="0" smtClean="0">
                <a:latin typeface="Gill Sans MT" pitchFamily="34" charset="0"/>
              </a:rPr>
              <a:t> is the shortest path between the two concepts</a:t>
            </a:r>
          </a:p>
          <a:p>
            <a:pPr marL="1031766" lvl="2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Wu and Palmer, 1994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sim</a:t>
            </a:r>
            <a:r>
              <a:rPr lang="en-CA" dirty="0" smtClean="0">
                <a:latin typeface="Gill Sans MT" pitchFamily="34" charset="0"/>
              </a:rPr>
              <a:t>(c1,c2) = (2*depth(LCS(c2,c2))) / (depth(c1)+depth(c2))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where LCS is the least common </a:t>
            </a:r>
            <a:r>
              <a:rPr lang="en-CA" dirty="0" err="1" smtClean="0">
                <a:latin typeface="Gill Sans MT" pitchFamily="34" charset="0"/>
              </a:rPr>
              <a:t>subsumer</a:t>
            </a:r>
            <a:r>
              <a:rPr lang="en-CA" dirty="0" smtClean="0">
                <a:latin typeface="Gill Sans MT" pitchFamily="34" charset="0"/>
              </a:rPr>
              <a:t> of the two concepts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600" dirty="0" smtClean="0">
                <a:latin typeface="Gill Sans MT" pitchFamily="34" charset="0"/>
              </a:rPr>
              <a:t>Leacock and </a:t>
            </a:r>
            <a:r>
              <a:rPr lang="en-CA" sz="2600" dirty="0" err="1" smtClean="0">
                <a:latin typeface="Gill Sans MT" pitchFamily="34" charset="0"/>
              </a:rPr>
              <a:t>Chodorow</a:t>
            </a:r>
            <a:r>
              <a:rPr lang="en-CA" sz="2600" dirty="0" smtClean="0">
                <a:latin typeface="Gill Sans MT" pitchFamily="34" charset="0"/>
              </a:rPr>
              <a:t>, 1998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600" dirty="0" err="1" smtClean="0">
                <a:latin typeface="Gill Sans MT" pitchFamily="34" charset="0"/>
              </a:rPr>
              <a:t>sim</a:t>
            </a:r>
            <a:r>
              <a:rPr lang="en-CA" sz="2600" dirty="0" smtClean="0">
                <a:latin typeface="Gill Sans MT" pitchFamily="34" charset="0"/>
              </a:rPr>
              <a:t>(c1,c2) = -log( </a:t>
            </a:r>
            <a:r>
              <a:rPr lang="en-CA" sz="2600" dirty="0" err="1" smtClean="0">
                <a:latin typeface="Gill Sans MT" pitchFamily="34" charset="0"/>
              </a:rPr>
              <a:t>minpath</a:t>
            </a:r>
            <a:r>
              <a:rPr lang="en-CA" sz="2600" dirty="0" smtClean="0">
                <a:latin typeface="Gill Sans MT" pitchFamily="34" charset="0"/>
              </a:rPr>
              <a:t>(c1,c2) / (2D) ) 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600" dirty="0" smtClean="0">
                <a:latin typeface="Gill Sans MT" pitchFamily="34" charset="0"/>
              </a:rPr>
              <a:t>where D is the total depth of the taxonomy</a:t>
            </a:r>
          </a:p>
          <a:p>
            <a:pPr marL="1031766" lvl="2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Path-based similarity measures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8"/>
            <a:ext cx="9906719" cy="4948871"/>
          </a:xfrm>
          <a:ln/>
        </p:spPr>
        <p:txBody>
          <a:bodyPr lIns="82945" tIns="41473" rIns="82945" bIns="41473">
            <a:normAutofit fontScale="850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Use only the path information obtained from a taxonomy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Path measure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sim</a:t>
            </a:r>
            <a:r>
              <a:rPr lang="en-CA" dirty="0" smtClean="0">
                <a:latin typeface="Gill Sans MT" pitchFamily="34" charset="0"/>
              </a:rPr>
              <a:t>(c1,c2) = 1/ </a:t>
            </a:r>
            <a:r>
              <a:rPr lang="en-CA" dirty="0" err="1" smtClean="0">
                <a:latin typeface="Gill Sans MT" pitchFamily="34" charset="0"/>
              </a:rPr>
              <a:t>minpath</a:t>
            </a:r>
            <a:r>
              <a:rPr lang="en-CA" dirty="0" smtClean="0">
                <a:latin typeface="Gill Sans MT" pitchFamily="34" charset="0"/>
              </a:rPr>
              <a:t>(c2,c2)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where </a:t>
            </a:r>
            <a:r>
              <a:rPr lang="en-CA" dirty="0" err="1" smtClean="0">
                <a:latin typeface="Gill Sans MT" pitchFamily="34" charset="0"/>
              </a:rPr>
              <a:t>minpath</a:t>
            </a:r>
            <a:r>
              <a:rPr lang="en-CA" dirty="0" smtClean="0">
                <a:latin typeface="Gill Sans MT" pitchFamily="34" charset="0"/>
              </a:rPr>
              <a:t> is the shortest path between the two concepts</a:t>
            </a:r>
          </a:p>
          <a:p>
            <a:pPr marL="1031766" lvl="2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Leacock and </a:t>
            </a:r>
            <a:r>
              <a:rPr lang="en-CA" dirty="0" err="1" smtClean="0">
                <a:latin typeface="Gill Sans MT" pitchFamily="34" charset="0"/>
              </a:rPr>
              <a:t>Chodorow</a:t>
            </a:r>
            <a:r>
              <a:rPr lang="en-CA" dirty="0" smtClean="0">
                <a:latin typeface="Gill Sans MT" pitchFamily="34" charset="0"/>
              </a:rPr>
              <a:t>, 1998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sim</a:t>
            </a:r>
            <a:r>
              <a:rPr lang="en-CA" dirty="0" smtClean="0">
                <a:latin typeface="Gill Sans MT" pitchFamily="34" charset="0"/>
              </a:rPr>
              <a:t>(c1,c2) = -log( </a:t>
            </a:r>
            <a:r>
              <a:rPr lang="en-CA" dirty="0" err="1" smtClean="0">
                <a:latin typeface="Gill Sans MT" pitchFamily="34" charset="0"/>
              </a:rPr>
              <a:t>minpath</a:t>
            </a:r>
            <a:r>
              <a:rPr lang="en-CA" dirty="0" smtClean="0">
                <a:latin typeface="Gill Sans MT" pitchFamily="34" charset="0"/>
              </a:rPr>
              <a:t>(c1,c2) / (2D) ) 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where D is the total depth of the taxonomy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Wu and Palmer, 1994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sim</a:t>
            </a:r>
            <a:r>
              <a:rPr lang="en-CA" dirty="0" smtClean="0">
                <a:latin typeface="Gill Sans MT" pitchFamily="34" charset="0"/>
              </a:rPr>
              <a:t>(c1,c2) = (2*depth(LCS(c2,c2))) / (depth(c1)+depth(c2))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where LCS is the least common </a:t>
            </a:r>
            <a:r>
              <a:rPr lang="en-CA" dirty="0" err="1" smtClean="0">
                <a:latin typeface="Gill Sans MT" pitchFamily="34" charset="0"/>
              </a:rPr>
              <a:t>subsumer</a:t>
            </a:r>
            <a:r>
              <a:rPr lang="en-CA" dirty="0" smtClean="0">
                <a:latin typeface="Gill Sans MT" pitchFamily="34" charset="0"/>
              </a:rPr>
              <a:t> of the two concepts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800" dirty="0" err="1" smtClean="0">
                <a:latin typeface="Gill Sans MT" pitchFamily="34" charset="0"/>
              </a:rPr>
              <a:t>Nyguen</a:t>
            </a:r>
            <a:r>
              <a:rPr lang="en-CA" sz="2800" dirty="0" smtClean="0">
                <a:latin typeface="Gill Sans MT" pitchFamily="34" charset="0"/>
              </a:rPr>
              <a:t> and Al-</a:t>
            </a:r>
            <a:r>
              <a:rPr lang="en-CA" sz="2800" dirty="0" err="1" smtClean="0">
                <a:latin typeface="Gill Sans MT" pitchFamily="34" charset="0"/>
              </a:rPr>
              <a:t>Mubaid</a:t>
            </a:r>
            <a:r>
              <a:rPr lang="en-CA" sz="2800" dirty="0" smtClean="0">
                <a:latin typeface="Gill Sans MT" pitchFamily="34" charset="0"/>
              </a:rPr>
              <a:t>, 2006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800" dirty="0" err="1" smtClean="0">
                <a:latin typeface="Gill Sans MT" pitchFamily="34" charset="0"/>
              </a:rPr>
              <a:t>sim</a:t>
            </a:r>
            <a:r>
              <a:rPr lang="en-CA" sz="2800" dirty="0" smtClean="0">
                <a:latin typeface="Gill Sans MT" pitchFamily="34" charset="0"/>
              </a:rPr>
              <a:t>(c1,c2) = log ( (2 + </a:t>
            </a:r>
            <a:r>
              <a:rPr lang="en-CA" sz="2800" dirty="0" err="1" smtClean="0">
                <a:latin typeface="Gill Sans MT" pitchFamily="34" charset="0"/>
              </a:rPr>
              <a:t>minpath</a:t>
            </a:r>
            <a:r>
              <a:rPr lang="en-CA" sz="2800" dirty="0" smtClean="0">
                <a:latin typeface="Gill Sans MT" pitchFamily="34" charset="0"/>
              </a:rPr>
              <a:t>(c1,c2) - 1) *</a:t>
            </a:r>
          </a:p>
          <a:p>
            <a:pPr marL="757446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800" dirty="0" smtClean="0">
                <a:latin typeface="Gill Sans MT" pitchFamily="34" charset="0"/>
              </a:rPr>
              <a:t>					    (D - depth(LCS(c1,c2))) )</a:t>
            </a:r>
          </a:p>
          <a:p>
            <a:pPr marL="1031766" lvl="2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800" dirty="0"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Path-based Similarity Measures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2612161" y="3429000"/>
            <a:ext cx="165600" cy="32691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3983041" y="2383451"/>
            <a:ext cx="165600" cy="32691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4636800" y="2383451"/>
            <a:ext cx="162720" cy="32691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040801" y="3266263"/>
            <a:ext cx="162720" cy="3269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7184161" y="4245566"/>
            <a:ext cx="162720" cy="3269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7346880" y="5389046"/>
            <a:ext cx="162720" cy="3269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52400" y="5224868"/>
            <a:ext cx="5943600" cy="6984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CA" sz="2200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USE ONLY THE </a:t>
            </a:r>
            <a:r>
              <a:rPr lang="en-CA" sz="2200" dirty="0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PATH INFORMATION OBTAINED FROM A TAXONOMY</a:t>
            </a:r>
            <a:endParaRPr lang="en-CA" sz="2200" dirty="0">
              <a:solidFill>
                <a:srgbClr val="000000"/>
              </a:solidFill>
              <a:latin typeface="Gill Sans MT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429000" y="1447800"/>
            <a:ext cx="1981200" cy="9906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Disease: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C0012634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057400" y="2590800"/>
            <a:ext cx="2362200" cy="9906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Drug Related Disorder: C0277579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00200" y="3810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Drug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C0013220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95800" y="2590800"/>
            <a:ext cx="1981200" cy="9906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Neoplasm: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C1302761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791200" y="3505200"/>
            <a:ext cx="1981200" cy="9906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Gill Sans MT" pitchFamily="34" charset="0"/>
              </a:rPr>
              <a:t>Neoplastic</a:t>
            </a:r>
            <a:r>
              <a:rPr lang="en-US" dirty="0" smtClean="0">
                <a:latin typeface="Gill Sans MT" pitchFamily="34" charset="0"/>
              </a:rPr>
              <a:t> Disease: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C1882062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400800" y="4572000"/>
            <a:ext cx="1981200" cy="9906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Malignant Neoplasm: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C0006826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629400" y="57150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Skin cancer: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C0007114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Information content-based </a:t>
            </a:r>
            <a:r>
              <a:rPr lang="en-CA" dirty="0">
                <a:latin typeface="Gill Sans MT" pitchFamily="34" charset="0"/>
              </a:rPr>
              <a:t>Measures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Incorporate the probability of the concepts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IC = -log(P(concept)) 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Word Sense Disambiguation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 algn="ctr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Word sense </a:t>
            </a:r>
            <a:r>
              <a:rPr lang="en-CA" dirty="0" smtClean="0">
                <a:latin typeface="Gill Sans MT" pitchFamily="34" charset="0"/>
              </a:rPr>
              <a:t>disambiguation is </a:t>
            </a:r>
            <a:r>
              <a:rPr lang="en-CA" dirty="0">
                <a:latin typeface="Gill Sans MT" pitchFamily="34" charset="0"/>
              </a:rPr>
              <a:t>the task of determining the appropriate sense of a term given context in which it is used.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101760" y="3200400"/>
            <a:ext cx="2403360" cy="3902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60021" rIns="81639" bIns="40820"/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TERM:</a:t>
            </a:r>
            <a:r>
              <a:rPr lang="en-CA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</a:t>
            </a:r>
            <a:r>
              <a:rPr lang="en-CA" sz="2200" b="1" dirty="0">
                <a:solidFill>
                  <a:schemeClr val="accent4"/>
                </a:solidFill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</a:p>
        </p:txBody>
      </p:sp>
      <p:sp>
        <p:nvSpPr>
          <p:cNvPr id="8" name="Oval 7"/>
          <p:cNvSpPr/>
          <p:nvPr/>
        </p:nvSpPr>
        <p:spPr>
          <a:xfrm>
            <a:off x="1600200" y="3962400"/>
            <a:ext cx="2362200" cy="1676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Drug</a:t>
            </a:r>
          </a:p>
          <a:p>
            <a:pPr algn="ctr"/>
            <a:r>
              <a:rPr lang="en-US" dirty="0" smtClean="0"/>
              <a:t>Tolerance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572000" y="3962400"/>
            <a:ext cx="2362200" cy="1676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Immune</a:t>
            </a:r>
          </a:p>
          <a:p>
            <a:pPr algn="ctr"/>
            <a:r>
              <a:rPr lang="en-US" dirty="0" smtClean="0"/>
              <a:t>Tolerance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Information content-based </a:t>
            </a:r>
            <a:r>
              <a:rPr lang="en-CA" dirty="0">
                <a:latin typeface="Gill Sans MT" pitchFamily="34" charset="0"/>
              </a:rPr>
              <a:t>Measures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Incorporate the probability of the concepts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IC = -log(P(concept)) 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P(concept)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Calculated by summing the probability of the concept and the probability of its descendants 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Probabilities are obtained from an external corpus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Information content-based </a:t>
            </a:r>
            <a:r>
              <a:rPr lang="en-CA" dirty="0">
                <a:latin typeface="Gill Sans MT" pitchFamily="34" charset="0"/>
              </a:rPr>
              <a:t>Measures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Incorporate the probability of the concepts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IC = -log(P(concept) 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Resnik</a:t>
            </a:r>
            <a:r>
              <a:rPr lang="en-CA" dirty="0" smtClean="0">
                <a:latin typeface="Gill Sans MT" pitchFamily="34" charset="0"/>
              </a:rPr>
              <a:t>, 1995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400" dirty="0" err="1" smtClean="0">
                <a:latin typeface="Gill Sans MT" pitchFamily="34" charset="0"/>
              </a:rPr>
              <a:t>sim</a:t>
            </a:r>
            <a:r>
              <a:rPr lang="en-CA" sz="2400" dirty="0" smtClean="0">
                <a:latin typeface="Gill Sans MT" pitchFamily="34" charset="0"/>
              </a:rPr>
              <a:t>(c1,c2) = IC(LCS(c1,c2))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Information content-based </a:t>
            </a:r>
            <a:r>
              <a:rPr lang="en-CA" dirty="0">
                <a:latin typeface="Gill Sans MT" pitchFamily="34" charset="0"/>
              </a:rPr>
              <a:t>Measures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200" dirty="0" smtClean="0">
                <a:latin typeface="Gill Sans MT" pitchFamily="34" charset="0"/>
              </a:rPr>
              <a:t>Incorporate the probability of the concepts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200" dirty="0" smtClean="0">
              <a:latin typeface="Gill Sans MT" pitchFamily="34" charset="0"/>
            </a:endParaRP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200" dirty="0" smtClean="0">
                <a:latin typeface="Gill Sans MT" pitchFamily="34" charset="0"/>
              </a:rPr>
              <a:t>IC = -log(P(concept) 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2200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200" dirty="0" err="1" smtClean="0">
                <a:latin typeface="Gill Sans MT" pitchFamily="34" charset="0"/>
              </a:rPr>
              <a:t>Resnik</a:t>
            </a:r>
            <a:r>
              <a:rPr lang="en-CA" sz="2200" dirty="0" smtClean="0">
                <a:latin typeface="Gill Sans MT" pitchFamily="34" charset="0"/>
              </a:rPr>
              <a:t>, 1995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200" dirty="0" err="1" smtClean="0">
                <a:latin typeface="Gill Sans MT" pitchFamily="34" charset="0"/>
              </a:rPr>
              <a:t>sim</a:t>
            </a:r>
            <a:r>
              <a:rPr lang="en-CA" sz="2200" dirty="0" smtClean="0">
                <a:latin typeface="Gill Sans MT" pitchFamily="34" charset="0"/>
              </a:rPr>
              <a:t>(c1,c2) = IC(LCS(c2,c2))</a:t>
            </a:r>
          </a:p>
          <a:p>
            <a:pPr marL="757446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Jiang and </a:t>
            </a:r>
            <a:r>
              <a:rPr lang="en-CA" dirty="0" err="1" smtClean="0">
                <a:latin typeface="Gill Sans MT" pitchFamily="34" charset="0"/>
              </a:rPr>
              <a:t>Conrath</a:t>
            </a:r>
            <a:r>
              <a:rPr lang="en-CA" dirty="0" smtClean="0">
                <a:latin typeface="Gill Sans MT" pitchFamily="34" charset="0"/>
              </a:rPr>
              <a:t>, 1997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400" dirty="0" err="1" smtClean="0">
                <a:latin typeface="Gill Sans MT" pitchFamily="34" charset="0"/>
              </a:rPr>
              <a:t>sim</a:t>
            </a:r>
            <a:r>
              <a:rPr lang="en-CA" sz="2400" dirty="0" smtClean="0">
                <a:latin typeface="Gill Sans MT" pitchFamily="34" charset="0"/>
              </a:rPr>
              <a:t>(c1,c2) = 1 / (IC(c1)+IC(c2) – 2* IC(LCS(c1,c2))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Information content-based </a:t>
            </a:r>
            <a:r>
              <a:rPr lang="en-CA" dirty="0">
                <a:latin typeface="Gill Sans MT" pitchFamily="34" charset="0"/>
              </a:rPr>
              <a:t>Measures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>
            <a:normAutofit fontScale="92500"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Incorporate the probability of the concepts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IC = -log(P(concept) 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Resnik</a:t>
            </a:r>
            <a:r>
              <a:rPr lang="en-CA" dirty="0" smtClean="0">
                <a:latin typeface="Gill Sans MT" pitchFamily="34" charset="0"/>
              </a:rPr>
              <a:t>, 1995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sim</a:t>
            </a:r>
            <a:r>
              <a:rPr lang="en-CA" dirty="0" smtClean="0">
                <a:latin typeface="Gill Sans MT" pitchFamily="34" charset="0"/>
              </a:rPr>
              <a:t>(c1,c2) = IC(LCS(c2,c2))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Jiang and </a:t>
            </a:r>
            <a:r>
              <a:rPr lang="en-CA" dirty="0" err="1" smtClean="0">
                <a:latin typeface="Gill Sans MT" pitchFamily="34" charset="0"/>
              </a:rPr>
              <a:t>Conrath</a:t>
            </a:r>
            <a:r>
              <a:rPr lang="en-CA" dirty="0" smtClean="0">
                <a:latin typeface="Gill Sans MT" pitchFamily="34" charset="0"/>
              </a:rPr>
              <a:t>, 1997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sim</a:t>
            </a:r>
            <a:r>
              <a:rPr lang="en-CA" dirty="0" smtClean="0">
                <a:latin typeface="Gill Sans MT" pitchFamily="34" charset="0"/>
              </a:rPr>
              <a:t>(c1,c2) = 1 ÷ (IC(c1)+IC(c2) – 2* IC(LCS(c1,c2))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600" dirty="0" smtClean="0">
                <a:latin typeface="Gill Sans MT" pitchFamily="34" charset="0"/>
              </a:rPr>
              <a:t>Lin, 1998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600" dirty="0" err="1" smtClean="0">
                <a:latin typeface="Gill Sans MT" pitchFamily="34" charset="0"/>
              </a:rPr>
              <a:t>sim</a:t>
            </a:r>
            <a:r>
              <a:rPr lang="en-CA" sz="2600" dirty="0" smtClean="0">
                <a:latin typeface="Gill Sans MT" pitchFamily="34" charset="0"/>
              </a:rPr>
              <a:t>(c1,c2) = (2*IC(LCS(c2,c2))) / (IC(c1)+IC(c2))</a:t>
            </a:r>
          </a:p>
          <a:p>
            <a:pPr marL="757446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28600"/>
            <a:ext cx="8228160" cy="1144921"/>
          </a:xfrm>
          <a:ln/>
        </p:spPr>
        <p:txBody>
          <a:bodyPr lIns="82945" tIns="3520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IC-based similarity measures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1676400" y="2635828"/>
            <a:ext cx="121015" cy="20117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914400" y="3321628"/>
            <a:ext cx="121015" cy="20117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2624289" y="2590800"/>
            <a:ext cx="118911" cy="20117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852889" y="3429000"/>
            <a:ext cx="118911" cy="20117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048000" y="4267200"/>
            <a:ext cx="118911" cy="20117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276600" y="5105400"/>
            <a:ext cx="118911" cy="20117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47800" y="2057400"/>
            <a:ext cx="1447800" cy="6096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Gill Sans MT" pitchFamily="34" charset="0"/>
              </a:rPr>
              <a:t>Disease: </a:t>
            </a:r>
          </a:p>
          <a:p>
            <a:pPr algn="ctr"/>
            <a:r>
              <a:rPr lang="en-US" sz="1400" dirty="0" smtClean="0">
                <a:latin typeface="Gill Sans MT" pitchFamily="34" charset="0"/>
              </a:rPr>
              <a:t>C0012634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78777" y="2743200"/>
            <a:ext cx="1726223" cy="6096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Gill Sans MT" pitchFamily="34" charset="0"/>
              </a:rPr>
              <a:t>Drug Related Disorder: C0277579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400" y="3550228"/>
            <a:ext cx="1447800" cy="730829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Gill Sans MT" pitchFamily="34" charset="0"/>
              </a:rPr>
              <a:t>Drug</a:t>
            </a:r>
          </a:p>
          <a:p>
            <a:pPr algn="ctr"/>
            <a:r>
              <a:rPr lang="en-US" sz="1400" dirty="0" smtClean="0">
                <a:latin typeface="Gill Sans MT" pitchFamily="34" charset="0"/>
              </a:rPr>
              <a:t>Tolerance: </a:t>
            </a:r>
          </a:p>
          <a:p>
            <a:pPr algn="ctr"/>
            <a:r>
              <a:rPr lang="en-US" sz="1400" dirty="0" smtClean="0">
                <a:latin typeface="Gill Sans MT" pitchFamily="34" charset="0"/>
              </a:rPr>
              <a:t>C0013220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133600" y="2819400"/>
            <a:ext cx="1447800" cy="6096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Gill Sans MT" pitchFamily="34" charset="0"/>
              </a:rPr>
              <a:t>Neoplasm: </a:t>
            </a:r>
          </a:p>
          <a:p>
            <a:pPr algn="ctr"/>
            <a:r>
              <a:rPr lang="en-US" sz="1400" dirty="0" smtClean="0">
                <a:latin typeface="Gill Sans MT" pitchFamily="34" charset="0"/>
              </a:rPr>
              <a:t>C1302761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286000" y="3657600"/>
            <a:ext cx="1447800" cy="6096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Gill Sans MT" pitchFamily="34" charset="0"/>
              </a:rPr>
              <a:t>Neoplastic</a:t>
            </a:r>
            <a:r>
              <a:rPr lang="en-US" sz="1400" dirty="0" smtClean="0">
                <a:latin typeface="Gill Sans MT" pitchFamily="34" charset="0"/>
              </a:rPr>
              <a:t> Disease: </a:t>
            </a:r>
          </a:p>
          <a:p>
            <a:pPr algn="ctr"/>
            <a:r>
              <a:rPr lang="en-US" sz="1400" dirty="0" smtClean="0">
                <a:latin typeface="Gill Sans MT" pitchFamily="34" charset="0"/>
              </a:rPr>
              <a:t>C1882062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514600" y="4495800"/>
            <a:ext cx="1447800" cy="6096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Gill Sans MT" pitchFamily="34" charset="0"/>
              </a:rPr>
              <a:t>Malignant Neoplasm: </a:t>
            </a:r>
          </a:p>
          <a:p>
            <a:pPr algn="ctr"/>
            <a:r>
              <a:rPr lang="en-US" sz="1400" dirty="0" smtClean="0">
                <a:latin typeface="Gill Sans MT" pitchFamily="34" charset="0"/>
              </a:rPr>
              <a:t>C0006826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67000" y="5333999"/>
            <a:ext cx="1447800" cy="80702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Gill Sans MT" pitchFamily="34" charset="0"/>
              </a:rPr>
              <a:t>Skin cancer: </a:t>
            </a:r>
          </a:p>
          <a:p>
            <a:pPr algn="ctr"/>
            <a:r>
              <a:rPr lang="en-US" sz="1400" dirty="0" smtClean="0">
                <a:latin typeface="Gill Sans MT" pitchFamily="34" charset="0"/>
              </a:rPr>
              <a:t>C0007114</a:t>
            </a:r>
            <a:endParaRPr lang="en-US" sz="1400" dirty="0">
              <a:latin typeface="Gill Sans MT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38600" y="28194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8200" y="1600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ill Sans MT" pitchFamily="34" charset="0"/>
              </a:rPr>
              <a:t>PATH INFORMATION</a:t>
            </a:r>
            <a:endParaRPr lang="en-US" b="1" dirty="0">
              <a:latin typeface="Gill Sans M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05400" y="16002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Gill Sans MT" pitchFamily="34" charset="0"/>
            </a:endParaRPr>
          </a:p>
          <a:p>
            <a:pPr algn="ctr"/>
            <a:r>
              <a:rPr lang="en-US" b="1" dirty="0" smtClean="0">
                <a:latin typeface="Gill Sans MT" pitchFamily="34" charset="0"/>
              </a:rPr>
              <a:t>PROBABILITY OF CONCEPTS</a:t>
            </a:r>
            <a:endParaRPr lang="en-US" b="1" dirty="0">
              <a:latin typeface="Gill Sans MT" pitchFamily="34" charset="0"/>
            </a:endParaRPr>
          </a:p>
        </p:txBody>
      </p:sp>
      <p:sp>
        <p:nvSpPr>
          <p:cNvPr id="31" name="Flowchart: Process 30"/>
          <p:cNvSpPr/>
          <p:nvPr/>
        </p:nvSpPr>
        <p:spPr>
          <a:xfrm>
            <a:off x="4876800" y="2514600"/>
            <a:ext cx="3124200" cy="3352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CA" b="1" dirty="0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EXTERNAL CORPUS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 </a:t>
            </a:r>
            <a:r>
              <a:rPr lang="en-CA" dirty="0" smtClean="0">
                <a:latin typeface="Gill Sans MT" pitchFamily="34" charset="0"/>
              </a:rPr>
              <a:t>Experimental Framework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Use open-source UMLS</a:t>
            </a:r>
            <a:r>
              <a:rPr lang="en-CA" dirty="0">
                <a:latin typeface="Gill Sans MT" pitchFamily="34" charset="0"/>
              </a:rPr>
              <a:t>::Similarity package to obtain the </a:t>
            </a:r>
            <a:r>
              <a:rPr lang="en-CA" dirty="0" smtClean="0">
                <a:latin typeface="Gill Sans MT" pitchFamily="34" charset="0"/>
              </a:rPr>
              <a:t>similarity between </a:t>
            </a:r>
            <a:r>
              <a:rPr lang="en-CA" dirty="0">
                <a:latin typeface="Gill Sans MT" pitchFamily="34" charset="0"/>
              </a:rPr>
              <a:t>the </a:t>
            </a:r>
            <a:r>
              <a:rPr lang="en-CA" dirty="0" smtClean="0">
                <a:latin typeface="Gill Sans MT" pitchFamily="34" charset="0"/>
              </a:rPr>
              <a:t>terms and possible senses in </a:t>
            </a:r>
            <a:r>
              <a:rPr lang="en-CA" dirty="0">
                <a:latin typeface="Gill Sans MT" pitchFamily="34" charset="0"/>
              </a:rPr>
              <a:t>the </a:t>
            </a:r>
            <a:r>
              <a:rPr lang="en-CA" dirty="0" err="1" smtClean="0">
                <a:latin typeface="Gill Sans MT" pitchFamily="34" charset="0"/>
              </a:rPr>
              <a:t>SenseRelate</a:t>
            </a:r>
            <a:r>
              <a:rPr lang="en-CA" dirty="0" smtClean="0">
                <a:latin typeface="Gill Sans MT" pitchFamily="34" charset="0"/>
              </a:rPr>
              <a:t> algorithm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Path information: parent/child </a:t>
            </a:r>
            <a:r>
              <a:rPr lang="en-CA" dirty="0">
                <a:latin typeface="Gill Sans MT" pitchFamily="34" charset="0"/>
              </a:rPr>
              <a:t>relations in </a:t>
            </a:r>
            <a:r>
              <a:rPr lang="en-CA" dirty="0" smtClean="0">
                <a:latin typeface="Gill Sans MT" pitchFamily="34" charset="0"/>
              </a:rPr>
              <a:t>MSH </a:t>
            </a:r>
            <a:r>
              <a:rPr lang="en-CA" dirty="0">
                <a:latin typeface="Gill Sans MT" pitchFamily="34" charset="0"/>
              </a:rPr>
              <a:t>source </a:t>
            </a: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Information content: calculated </a:t>
            </a:r>
            <a:r>
              <a:rPr lang="en-CA" dirty="0">
                <a:latin typeface="Gill Sans MT" pitchFamily="34" charset="0"/>
              </a:rPr>
              <a:t>using the </a:t>
            </a:r>
            <a:r>
              <a:rPr lang="en-CA" dirty="0" err="1">
                <a:latin typeface="Gill Sans MT" pitchFamily="34" charset="0"/>
              </a:rPr>
              <a:t>UMLSonMedline</a:t>
            </a:r>
            <a:r>
              <a:rPr lang="en-CA" dirty="0">
                <a:latin typeface="Gill Sans MT" pitchFamily="34" charset="0"/>
              </a:rPr>
              <a:t> dataset created by NLM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Consists of concepts from 2009AB UMLS and the frequency they occurred in Medline using the Essie Search Engine (</a:t>
            </a:r>
            <a:r>
              <a:rPr lang="en-CA" dirty="0" err="1">
                <a:latin typeface="Gill Sans MT" pitchFamily="34" charset="0"/>
              </a:rPr>
              <a:t>Ide</a:t>
            </a:r>
            <a:r>
              <a:rPr lang="en-CA" dirty="0">
                <a:latin typeface="Gill Sans MT" pitchFamily="34" charset="0"/>
              </a:rPr>
              <a:t> et al 2007</a:t>
            </a:r>
            <a:r>
              <a:rPr lang="en-CA" dirty="0" smtClean="0">
                <a:latin typeface="Gill Sans MT" pitchFamily="34" charset="0"/>
              </a:rPr>
              <a:t>)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Medline:  database of citations of biomedical/clinical articles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Evaluation Data: MSH WSD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MSH-WSD </a:t>
            </a:r>
            <a:r>
              <a:rPr lang="en-CA" dirty="0">
                <a:latin typeface="Gill Sans MT" pitchFamily="34" charset="0"/>
              </a:rPr>
              <a:t>dataset (</a:t>
            </a:r>
            <a:r>
              <a:rPr lang="en-CA" dirty="0" err="1">
                <a:latin typeface="Gill Sans MT" pitchFamily="34" charset="0"/>
              </a:rPr>
              <a:t>Jimeno-Yepes</a:t>
            </a:r>
            <a:r>
              <a:rPr lang="en-CA" dirty="0">
                <a:latin typeface="Gill Sans MT" pitchFamily="34" charset="0"/>
              </a:rPr>
              <a:t>, et al 2011)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203 target words (ambiguous word) from </a:t>
            </a:r>
            <a:r>
              <a:rPr lang="en-CA" dirty="0" smtClean="0">
                <a:latin typeface="Gill Sans MT" pitchFamily="34" charset="0"/>
              </a:rPr>
              <a:t>Medline</a:t>
            </a:r>
            <a:endParaRPr lang="en-CA" dirty="0">
              <a:latin typeface="Gill Sans MT" pitchFamily="34" charset="0"/>
            </a:endParaRP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106 </a:t>
            </a:r>
            <a:r>
              <a:rPr lang="en-CA" dirty="0" smtClean="0">
                <a:latin typeface="Gill Sans MT" pitchFamily="34" charset="0"/>
              </a:rPr>
              <a:t>	terms		e.g. tolerance</a:t>
            </a:r>
            <a:endParaRPr lang="en-CA" dirty="0">
              <a:latin typeface="Gill Sans MT" pitchFamily="34" charset="0"/>
            </a:endParaRP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  88 	acronyms	e.g. CA (calcium, </a:t>
            </a:r>
            <a:r>
              <a:rPr lang="en-CA" dirty="0" err="1" smtClean="0">
                <a:latin typeface="Gill Sans MT" pitchFamily="34" charset="0"/>
              </a:rPr>
              <a:t>california</a:t>
            </a:r>
            <a:r>
              <a:rPr lang="en-CA" dirty="0" smtClean="0">
                <a:latin typeface="Gill Sans MT" pitchFamily="34" charset="0"/>
              </a:rPr>
              <a:t>)</a:t>
            </a:r>
            <a:endParaRPr lang="en-CA" dirty="0">
              <a:latin typeface="Gill Sans MT" pitchFamily="34" charset="0"/>
            </a:endParaRP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    9 	mixtures	e.g. bat (brown adipose tissue)</a:t>
            </a:r>
            <a:endParaRPr lang="en-CA" dirty="0">
              <a:latin typeface="Gill Sans MT" pitchFamily="34" charset="0"/>
            </a:endParaRP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Each target word contains ~187 instances </a:t>
            </a:r>
            <a:r>
              <a:rPr lang="en-CA" dirty="0" smtClean="0">
                <a:latin typeface="Gill Sans MT" pitchFamily="34" charset="0"/>
              </a:rPr>
              <a:t>(Medline abstracts)</a:t>
            </a:r>
          </a:p>
          <a:p>
            <a:pPr marL="1057692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abstract = ~ 500 words</a:t>
            </a:r>
            <a:endParaRPr lang="en-CA" dirty="0">
              <a:latin typeface="Gill Sans MT" pitchFamily="34" charset="0"/>
            </a:endParaRP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Each target word in the </a:t>
            </a:r>
            <a:r>
              <a:rPr lang="en-CA" dirty="0" smtClean="0">
                <a:latin typeface="Gill Sans MT" pitchFamily="34" charset="0"/>
              </a:rPr>
              <a:t>instances assigned </a:t>
            </a:r>
            <a:r>
              <a:rPr lang="en-CA" dirty="0">
                <a:latin typeface="Gill Sans MT" pitchFamily="34" charset="0"/>
              </a:rPr>
              <a:t>a concept from MSH by exploiting the manually assigned MSH </a:t>
            </a:r>
            <a:r>
              <a:rPr lang="en-CA" dirty="0" smtClean="0">
                <a:latin typeface="Gill Sans MT" pitchFamily="34" charset="0"/>
              </a:rPr>
              <a:t>concepts </a:t>
            </a:r>
            <a:r>
              <a:rPr lang="en-CA" dirty="0">
                <a:latin typeface="Gill Sans MT" pitchFamily="34" charset="0"/>
              </a:rPr>
              <a:t>assigned to the abstract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Average of 2.08 </a:t>
            </a:r>
            <a:r>
              <a:rPr lang="en-CA" dirty="0">
                <a:latin typeface="Gill Sans MT" pitchFamily="34" charset="0"/>
              </a:rPr>
              <a:t>possible </a:t>
            </a:r>
            <a:r>
              <a:rPr lang="en-CA" dirty="0" smtClean="0">
                <a:latin typeface="Gill Sans MT" pitchFamily="34" charset="0"/>
              </a:rPr>
              <a:t>senses </a:t>
            </a:r>
            <a:r>
              <a:rPr lang="en-CA" dirty="0">
                <a:latin typeface="Gill Sans MT" pitchFamily="34" charset="0"/>
              </a:rPr>
              <a:t>per target word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Majority sense over all the target words is 54.5%</a:t>
            </a:r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Results</a:t>
            </a:r>
            <a:endParaRPr lang="en-US" dirty="0">
              <a:latin typeface="Gill Sans MT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09600" y="13716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594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baseline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955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path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594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Gill Sans MT" pitchFamily="34" charset="0"/>
              </a:rPr>
              <a:t>lch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594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Gill Sans MT" pitchFamily="34" charset="0"/>
              </a:rPr>
              <a:t>wup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5955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Gill Sans MT" pitchFamily="34" charset="0"/>
              </a:rPr>
              <a:t>nam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594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res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594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Gill Sans MT" pitchFamily="34" charset="0"/>
              </a:rPr>
              <a:t>jcn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787062" y="3530263"/>
            <a:ext cx="2400657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u</a:t>
            </a:r>
          </a:p>
          <a:p>
            <a:r>
              <a:rPr lang="en-US" dirty="0" smtClean="0">
                <a:latin typeface="Gill Sans MT" pitchFamily="34" charset="0"/>
              </a:rPr>
              <a:t>r</a:t>
            </a:r>
          </a:p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y</a:t>
            </a:r>
          </a:p>
        </p:txBody>
      </p:sp>
      <p:sp>
        <p:nvSpPr>
          <p:cNvPr id="19" name="Left Brace 18"/>
          <p:cNvSpPr/>
          <p:nvPr/>
        </p:nvSpPr>
        <p:spPr>
          <a:xfrm rot="16200000">
            <a:off x="3695700" y="4914900"/>
            <a:ext cx="381000" cy="2743200"/>
          </a:xfrm>
          <a:prstGeom prst="leftBrac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  <a:latin typeface="Gill Sans MT" pitchFamily="34" charset="0"/>
            </a:endParaRPr>
          </a:p>
        </p:txBody>
      </p:sp>
      <p:sp>
        <p:nvSpPr>
          <p:cNvPr id="20" name="Left Brace 19"/>
          <p:cNvSpPr/>
          <p:nvPr/>
        </p:nvSpPr>
        <p:spPr>
          <a:xfrm rot="16200000">
            <a:off x="6172200" y="5257800"/>
            <a:ext cx="381000" cy="2057400"/>
          </a:xfrm>
          <a:prstGeom prst="leftBrac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  <a:latin typeface="Gill Sans M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08882" y="6400800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Path-based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23987" y="640080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IC-based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4200" y="594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Gill Sans MT" pitchFamily="34" charset="0"/>
              </a:rPr>
              <a:t>lin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Comparison across subsets of </a:t>
            </a:r>
            <a:r>
              <a:rPr lang="en-US" dirty="0" err="1" smtClean="0">
                <a:latin typeface="Gill Sans MT" pitchFamily="34" charset="0"/>
              </a:rPr>
              <a:t>msh-wsd</a:t>
            </a:r>
            <a:endParaRPr lang="en-US" dirty="0">
              <a:latin typeface="Gill Sans MT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09600" y="1600200"/>
          <a:ext cx="8153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787062" y="3530263"/>
            <a:ext cx="2400657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u</a:t>
            </a:r>
          </a:p>
          <a:p>
            <a:r>
              <a:rPr lang="en-US" dirty="0" smtClean="0">
                <a:latin typeface="Gill Sans MT" pitchFamily="34" charset="0"/>
              </a:rPr>
              <a:t>r</a:t>
            </a:r>
          </a:p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Comparison across subsets of </a:t>
            </a:r>
            <a:r>
              <a:rPr lang="en-US" dirty="0" err="1" smtClean="0">
                <a:latin typeface="Gill Sans MT" pitchFamily="34" charset="0"/>
              </a:rPr>
              <a:t>msh-wsd</a:t>
            </a:r>
            <a:endParaRPr lang="en-US" dirty="0">
              <a:latin typeface="Gill Sans MT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09600" y="1600200"/>
          <a:ext cx="8153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787062" y="3530263"/>
            <a:ext cx="2400657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u</a:t>
            </a:r>
          </a:p>
          <a:p>
            <a:r>
              <a:rPr lang="en-US" dirty="0" smtClean="0">
                <a:latin typeface="Gill Sans MT" pitchFamily="34" charset="0"/>
              </a:rPr>
              <a:t>r</a:t>
            </a:r>
          </a:p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y</a:t>
            </a:r>
          </a:p>
        </p:txBody>
      </p:sp>
      <p:sp>
        <p:nvSpPr>
          <p:cNvPr id="6" name="Oval 5"/>
          <p:cNvSpPr/>
          <p:nvPr/>
        </p:nvSpPr>
        <p:spPr>
          <a:xfrm>
            <a:off x="2895600" y="2133600"/>
            <a:ext cx="7620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43400" y="2362200"/>
            <a:ext cx="7620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2819400"/>
            <a:ext cx="7620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91200" y="2362200"/>
            <a:ext cx="7620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Word Sense Disambiguation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 algn="ctr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Word sense </a:t>
            </a:r>
            <a:r>
              <a:rPr lang="en-CA" dirty="0" smtClean="0">
                <a:latin typeface="Gill Sans MT" pitchFamily="34" charset="0"/>
              </a:rPr>
              <a:t>disambiguation </a:t>
            </a:r>
            <a:r>
              <a:rPr lang="en-CA" dirty="0">
                <a:latin typeface="Gill Sans MT" pitchFamily="34" charset="0"/>
              </a:rPr>
              <a:t>is the task of determining the appropriate sense of a term given context in which it is used.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32960" y="3048000"/>
            <a:ext cx="6048000" cy="698473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 err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200" b="1" dirty="0">
                <a:solidFill>
                  <a:schemeClr val="accent4"/>
                </a:solidFill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to morphine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in mice with skin cancer</a:t>
            </a:r>
          </a:p>
        </p:txBody>
      </p:sp>
      <p:sp>
        <p:nvSpPr>
          <p:cNvPr id="10" name="Oval 9"/>
          <p:cNvSpPr/>
          <p:nvPr/>
        </p:nvSpPr>
        <p:spPr>
          <a:xfrm>
            <a:off x="1600200" y="3962400"/>
            <a:ext cx="2362200" cy="1676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Drug</a:t>
            </a:r>
          </a:p>
          <a:p>
            <a:pPr algn="ctr"/>
            <a:r>
              <a:rPr lang="en-US" dirty="0" smtClean="0"/>
              <a:t>Tolerance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572000" y="3962400"/>
            <a:ext cx="2362200" cy="1676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Immune</a:t>
            </a:r>
          </a:p>
          <a:p>
            <a:pPr algn="ctr"/>
            <a:r>
              <a:rPr lang="en-US" dirty="0" smtClean="0"/>
              <a:t>Tolerance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Comparison across subsets of </a:t>
            </a:r>
            <a:r>
              <a:rPr lang="en-US" dirty="0" err="1" smtClean="0">
                <a:latin typeface="Gill Sans MT" pitchFamily="34" charset="0"/>
              </a:rPr>
              <a:t>msh-wsd</a:t>
            </a:r>
            <a:endParaRPr lang="en-US" dirty="0">
              <a:latin typeface="Gill Sans MT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09600" y="1600200"/>
          <a:ext cx="8153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787062" y="3530263"/>
            <a:ext cx="2400657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u</a:t>
            </a:r>
          </a:p>
          <a:p>
            <a:r>
              <a:rPr lang="en-US" dirty="0" smtClean="0">
                <a:latin typeface="Gill Sans MT" pitchFamily="34" charset="0"/>
              </a:rPr>
              <a:t>r</a:t>
            </a:r>
          </a:p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y</a:t>
            </a:r>
          </a:p>
        </p:txBody>
      </p:sp>
      <p:sp>
        <p:nvSpPr>
          <p:cNvPr id="6" name="Oval 5"/>
          <p:cNvSpPr/>
          <p:nvPr/>
        </p:nvSpPr>
        <p:spPr>
          <a:xfrm>
            <a:off x="7162800" y="4267200"/>
            <a:ext cx="1295400" cy="838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Comparison across subsets of </a:t>
            </a:r>
            <a:r>
              <a:rPr lang="en-US" dirty="0" err="1" smtClean="0">
                <a:latin typeface="Gill Sans MT" pitchFamily="34" charset="0"/>
              </a:rPr>
              <a:t>msh-wsd</a:t>
            </a:r>
            <a:endParaRPr lang="en-US" dirty="0">
              <a:latin typeface="Gill Sans MT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09600" y="1600200"/>
          <a:ext cx="8153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787062" y="3530263"/>
            <a:ext cx="2400657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u</a:t>
            </a:r>
          </a:p>
          <a:p>
            <a:r>
              <a:rPr lang="en-US" dirty="0" smtClean="0">
                <a:latin typeface="Gill Sans MT" pitchFamily="34" charset="0"/>
              </a:rPr>
              <a:t>r</a:t>
            </a:r>
          </a:p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y</a:t>
            </a:r>
          </a:p>
        </p:txBody>
      </p:sp>
      <p:sp>
        <p:nvSpPr>
          <p:cNvPr id="6" name="Oval 5"/>
          <p:cNvSpPr/>
          <p:nvPr/>
        </p:nvSpPr>
        <p:spPr>
          <a:xfrm>
            <a:off x="7162800" y="4267200"/>
            <a:ext cx="1295400" cy="838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47800" y="2590800"/>
            <a:ext cx="1371600" cy="762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Comparison across subsets of </a:t>
            </a:r>
            <a:r>
              <a:rPr lang="en-US" dirty="0" err="1" smtClean="0">
                <a:latin typeface="Gill Sans MT" pitchFamily="34" charset="0"/>
              </a:rPr>
              <a:t>msh-wsd</a:t>
            </a:r>
            <a:endParaRPr lang="en-US" dirty="0">
              <a:latin typeface="Gill Sans MT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09600" y="1600200"/>
          <a:ext cx="8153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787062" y="3530263"/>
            <a:ext cx="2400657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u</a:t>
            </a:r>
          </a:p>
          <a:p>
            <a:r>
              <a:rPr lang="en-US" dirty="0" smtClean="0">
                <a:latin typeface="Gill Sans MT" pitchFamily="34" charset="0"/>
              </a:rPr>
              <a:t>r</a:t>
            </a:r>
          </a:p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y</a:t>
            </a:r>
          </a:p>
        </p:txBody>
      </p:sp>
      <p:sp>
        <p:nvSpPr>
          <p:cNvPr id="6" name="Oval 5"/>
          <p:cNvSpPr/>
          <p:nvPr/>
        </p:nvSpPr>
        <p:spPr>
          <a:xfrm>
            <a:off x="7162800" y="4267200"/>
            <a:ext cx="1295400" cy="838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19400" y="1981200"/>
            <a:ext cx="1371600" cy="762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43400" y="1676400"/>
            <a:ext cx="1524000" cy="1447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Window sizes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Use the terms surrounding the target word within a specified window: 1, 2, 5, 10, 25, 50, 60, 70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304800" y="4495800"/>
            <a:ext cx="8229600" cy="698474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100" b="1" dirty="0" err="1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100" b="1" dirty="0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100" b="1" dirty="0" smtClean="0">
                <a:solidFill>
                  <a:schemeClr val="accent4"/>
                </a:solidFill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  <a:r>
              <a:rPr lang="en-CA" sz="2100" b="1" dirty="0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to morphine in mice with </a:t>
            </a:r>
            <a:r>
              <a:rPr lang="en-CA" sz="2100" b="1" dirty="0" err="1" smtClean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skin_cancer</a:t>
            </a:r>
            <a:endParaRPr lang="en-CA" sz="2100" b="1" dirty="0">
              <a:solidFill>
                <a:srgbClr val="000000"/>
              </a:solidFill>
              <a:latin typeface="Gill Sans MT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1219200" y="3810000"/>
            <a:ext cx="381000" cy="2514600"/>
          </a:xfrm>
          <a:prstGeom prst="leftBrac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  <a:latin typeface="Gill Sans MT" pitchFamily="34" charset="0"/>
            </a:endParaRPr>
          </a:p>
        </p:txBody>
      </p:sp>
      <p:sp>
        <p:nvSpPr>
          <p:cNvPr id="7" name="Left Brace 6"/>
          <p:cNvSpPr/>
          <p:nvPr/>
        </p:nvSpPr>
        <p:spPr>
          <a:xfrm rot="16200000">
            <a:off x="5181600" y="3810000"/>
            <a:ext cx="381000" cy="2514600"/>
          </a:xfrm>
          <a:prstGeom prst="leftBrac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  <a:latin typeface="Gill Sans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3429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itchFamily="34" charset="0"/>
              </a:rPr>
              <a:t>WINDOW SIZE = 2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Comparison of window sizes for </a:t>
            </a:r>
            <a:r>
              <a:rPr lang="en-US" dirty="0" err="1" smtClean="0">
                <a:latin typeface="Gill Sans MT" pitchFamily="34" charset="0"/>
              </a:rPr>
              <a:t>lin</a:t>
            </a:r>
            <a:endParaRPr lang="en-US" dirty="0">
              <a:latin typeface="Gill Sans MT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85800" y="1600200"/>
          <a:ext cx="80010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787062" y="3530263"/>
            <a:ext cx="2400657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u</a:t>
            </a:r>
          </a:p>
          <a:p>
            <a:r>
              <a:rPr lang="en-US" dirty="0" smtClean="0">
                <a:latin typeface="Gill Sans MT" pitchFamily="34" charset="0"/>
              </a:rPr>
              <a:t>r</a:t>
            </a:r>
          </a:p>
          <a:p>
            <a:r>
              <a:rPr lang="en-US" dirty="0" smtClean="0">
                <a:latin typeface="Gill Sans MT" pitchFamily="34" charset="0"/>
              </a:rPr>
              <a:t>a</a:t>
            </a:r>
          </a:p>
          <a:p>
            <a:r>
              <a:rPr lang="en-US" dirty="0" smtClean="0">
                <a:latin typeface="Gill Sans MT" pitchFamily="34" charset="0"/>
              </a:rPr>
              <a:t>c</a:t>
            </a:r>
          </a:p>
          <a:p>
            <a:r>
              <a:rPr lang="en-US" dirty="0" smtClean="0">
                <a:latin typeface="Gill Sans MT" pitchFamily="34" charset="0"/>
              </a:rPr>
              <a:t>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6400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window size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Surrounding terms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Gill Sans MT" pitchFamily="34" charset="0"/>
              </a:rPr>
              <a:t>		Not all terms have a concept in the UMLS</a:t>
            </a:r>
          </a:p>
          <a:p>
            <a:pPr algn="ctr">
              <a:buNone/>
            </a:pPr>
            <a:endParaRPr lang="en-US" dirty="0" smtClean="0">
              <a:latin typeface="Gill Sans MT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Gill Sans MT" pitchFamily="34" charset="0"/>
              </a:rPr>
              <a:t>therefore</a:t>
            </a:r>
          </a:p>
          <a:p>
            <a:pPr algn="ctr">
              <a:buNone/>
            </a:pPr>
            <a:endParaRPr lang="en-US" dirty="0" smtClean="0">
              <a:latin typeface="Gill Sans MT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Gill Sans MT" pitchFamily="34" charset="0"/>
              </a:rPr>
              <a:t>Not all surrounding terms in the window mapped to CUIs</a:t>
            </a:r>
          </a:p>
          <a:p>
            <a:pPr lvl="1" algn="ctr">
              <a:buNone/>
            </a:pP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Window sizes versus mapped terms</a:t>
            </a:r>
            <a:endParaRPr lang="en-US" dirty="0">
              <a:latin typeface="Gill Sans MT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533400" y="1600200"/>
          <a:ext cx="83058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1618059" y="3696057"/>
            <a:ext cx="4062651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n</a:t>
            </a:r>
          </a:p>
          <a:p>
            <a:r>
              <a:rPr lang="en-US" sz="1400" dirty="0" smtClean="0">
                <a:latin typeface="Gill Sans MT" pitchFamily="34" charset="0"/>
              </a:rPr>
              <a:t>u</a:t>
            </a:r>
          </a:p>
          <a:p>
            <a:r>
              <a:rPr lang="en-US" sz="1400" dirty="0" smtClean="0">
                <a:latin typeface="Gill Sans MT" pitchFamily="34" charset="0"/>
              </a:rPr>
              <a:t>m</a:t>
            </a:r>
          </a:p>
          <a:p>
            <a:r>
              <a:rPr lang="en-US" sz="1400" dirty="0" smtClean="0">
                <a:latin typeface="Gill Sans MT" pitchFamily="34" charset="0"/>
              </a:rPr>
              <a:t>b</a:t>
            </a:r>
          </a:p>
          <a:p>
            <a:r>
              <a:rPr lang="en-US" sz="1400" dirty="0" smtClean="0">
                <a:latin typeface="Gill Sans MT" pitchFamily="34" charset="0"/>
              </a:rPr>
              <a:t>e</a:t>
            </a:r>
          </a:p>
          <a:p>
            <a:r>
              <a:rPr lang="en-US" sz="1400" dirty="0" smtClean="0">
                <a:latin typeface="Gill Sans MT" pitchFamily="34" charset="0"/>
              </a:rPr>
              <a:t>r</a:t>
            </a:r>
          </a:p>
          <a:p>
            <a:endParaRPr lang="en-US" sz="1400" dirty="0" smtClean="0">
              <a:latin typeface="Gill Sans MT" pitchFamily="34" charset="0"/>
            </a:endParaRPr>
          </a:p>
          <a:p>
            <a:r>
              <a:rPr lang="en-US" sz="1400" dirty="0" smtClean="0">
                <a:latin typeface="Gill Sans MT" pitchFamily="34" charset="0"/>
              </a:rPr>
              <a:t>o</a:t>
            </a:r>
          </a:p>
          <a:p>
            <a:r>
              <a:rPr lang="en-US" sz="1400" dirty="0" smtClean="0">
                <a:latin typeface="Gill Sans MT" pitchFamily="34" charset="0"/>
              </a:rPr>
              <a:t>f</a:t>
            </a:r>
          </a:p>
          <a:p>
            <a:endParaRPr lang="en-US" sz="1400" dirty="0" smtClean="0">
              <a:latin typeface="Gill Sans MT" pitchFamily="34" charset="0"/>
            </a:endParaRPr>
          </a:p>
          <a:p>
            <a:r>
              <a:rPr lang="en-US" sz="1400" dirty="0" smtClean="0">
                <a:latin typeface="Gill Sans MT" pitchFamily="34" charset="0"/>
              </a:rPr>
              <a:t>m</a:t>
            </a:r>
          </a:p>
          <a:p>
            <a:r>
              <a:rPr lang="en-US" sz="1400" dirty="0" smtClean="0">
                <a:latin typeface="Gill Sans MT" pitchFamily="34" charset="0"/>
              </a:rPr>
              <a:t>a</a:t>
            </a:r>
          </a:p>
          <a:p>
            <a:r>
              <a:rPr lang="en-US" sz="1400" dirty="0" smtClean="0">
                <a:latin typeface="Gill Sans MT" pitchFamily="34" charset="0"/>
              </a:rPr>
              <a:t>p</a:t>
            </a:r>
          </a:p>
          <a:p>
            <a:r>
              <a:rPr lang="en-US" sz="1400" dirty="0" smtClean="0">
                <a:latin typeface="Gill Sans MT" pitchFamily="34" charset="0"/>
              </a:rPr>
              <a:t>p</a:t>
            </a:r>
          </a:p>
          <a:p>
            <a:r>
              <a:rPr lang="en-US" sz="1400" dirty="0" smtClean="0">
                <a:latin typeface="Gill Sans MT" pitchFamily="34" charset="0"/>
              </a:rPr>
              <a:t>i</a:t>
            </a:r>
          </a:p>
          <a:p>
            <a:r>
              <a:rPr lang="en-US" sz="1400" dirty="0" smtClean="0">
                <a:latin typeface="Gill Sans MT" pitchFamily="34" charset="0"/>
              </a:rPr>
              <a:t>n</a:t>
            </a:r>
          </a:p>
          <a:p>
            <a:r>
              <a:rPr lang="en-US" sz="1400" dirty="0" smtClean="0">
                <a:latin typeface="Gill Sans MT" pitchFamily="34" charset="0"/>
              </a:rPr>
              <a:t>g</a:t>
            </a:r>
          </a:p>
          <a:p>
            <a:r>
              <a:rPr lang="en-US" sz="1400" dirty="0" smtClean="0">
                <a:latin typeface="Gill Sans MT" pitchFamily="34" charset="0"/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1400" y="6400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window size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Future work: mapping Terms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Currently looking at mapping the terms to CUIs using information from the concept mapping system </a:t>
            </a:r>
            <a:r>
              <a:rPr lang="en-US" dirty="0" err="1" smtClean="0">
                <a:latin typeface="Gill Sans MT" pitchFamily="34" charset="0"/>
              </a:rPr>
              <a:t>MetaMap</a:t>
            </a:r>
            <a:endParaRPr lang="en-US" dirty="0" smtClean="0">
              <a:latin typeface="Gill Sans MT" pitchFamily="34" charset="0"/>
            </a:endParaRPr>
          </a:p>
          <a:p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Obtain the terms from </a:t>
            </a:r>
            <a:r>
              <a:rPr lang="en-US" dirty="0" err="1" smtClean="0">
                <a:latin typeface="Gill Sans MT" pitchFamily="34" charset="0"/>
              </a:rPr>
              <a:t>MetaMap</a:t>
            </a:r>
            <a:r>
              <a:rPr lang="en-US" dirty="0" smtClean="0">
                <a:latin typeface="Gill Sans MT" pitchFamily="34" charset="0"/>
              </a:rPr>
              <a:t> and do a dictionary look up in MRCONSO</a:t>
            </a:r>
          </a:p>
          <a:p>
            <a:pPr lvl="2"/>
            <a:r>
              <a:rPr lang="en-US" dirty="0" smtClean="0">
                <a:latin typeface="Gill Sans MT" pitchFamily="34" charset="0"/>
              </a:rPr>
              <a:t>Hypothesis – the terms obtained by </a:t>
            </a:r>
            <a:r>
              <a:rPr lang="en-US" dirty="0" err="1" smtClean="0">
                <a:latin typeface="Gill Sans MT" pitchFamily="34" charset="0"/>
              </a:rPr>
              <a:t>MetaMap</a:t>
            </a:r>
            <a:r>
              <a:rPr lang="en-US" dirty="0" smtClean="0">
                <a:latin typeface="Gill Sans MT" pitchFamily="34" charset="0"/>
              </a:rPr>
              <a:t> are more accurate than using the SPECIALIST Lexicon</a:t>
            </a:r>
          </a:p>
          <a:p>
            <a:pPr lvl="2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Obtain the CUIs from </a:t>
            </a:r>
            <a:r>
              <a:rPr lang="en-US" dirty="0" err="1" smtClean="0">
                <a:latin typeface="Gill Sans MT" pitchFamily="34" charset="0"/>
              </a:rPr>
              <a:t>MetaMap</a:t>
            </a:r>
            <a:endParaRPr lang="en-US" dirty="0" smtClean="0">
              <a:latin typeface="Gill Sans MT" pitchFamily="34" charset="0"/>
            </a:endParaRPr>
          </a:p>
          <a:p>
            <a:pPr lvl="2"/>
            <a:r>
              <a:rPr lang="en-US" dirty="0" smtClean="0">
                <a:latin typeface="Gill Sans MT" pitchFamily="34" charset="0"/>
              </a:rPr>
              <a:t>Hypothesis – the CUIs obtained by </a:t>
            </a:r>
            <a:r>
              <a:rPr lang="en-US" dirty="0" err="1" smtClean="0">
                <a:latin typeface="Gill Sans MT" pitchFamily="34" charset="0"/>
              </a:rPr>
              <a:t>MetaMap</a:t>
            </a:r>
            <a:r>
              <a:rPr lang="en-US" dirty="0" smtClean="0">
                <a:latin typeface="Gill Sans MT" pitchFamily="34" charset="0"/>
              </a:rPr>
              <a:t> will be more accurate than the dictionary look-up</a:t>
            </a:r>
          </a:p>
          <a:p>
            <a:pPr lvl="2"/>
            <a:endParaRPr lang="en-US" dirty="0" smtClean="0">
              <a:latin typeface="Gill Sans MT" pitchFamily="34" charset="0"/>
            </a:endParaRPr>
          </a:p>
          <a:p>
            <a:pPr lvl="1">
              <a:buNone/>
            </a:pPr>
            <a:endParaRPr lang="en-US" dirty="0" smtClean="0">
              <a:latin typeface="Gill Sans MT" pitchFamily="34" charset="0"/>
            </a:endParaRPr>
          </a:p>
          <a:p>
            <a:pPr lvl="2"/>
            <a:endParaRPr lang="en-US" dirty="0" smtClean="0">
              <a:latin typeface="Gill Sans MT" pitchFamily="34" charset="0"/>
            </a:endParaRPr>
          </a:p>
          <a:p>
            <a:pPr lvl="2"/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Objective </a:t>
            </a:r>
            <a:r>
              <a:rPr lang="en-CA" dirty="0" smtClean="0">
                <a:latin typeface="Gill Sans MT" pitchFamily="34" charset="0"/>
              </a:rPr>
              <a:t>#1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 algn="ctr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Develop and evaluate a method than can disambiguate terms in biomedical text by exploiting similarity information extrapolated from the UMLS</a:t>
            </a:r>
          </a:p>
          <a:p>
            <a:pPr marL="391686" indent="-293764" algn="ctr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UMLS::</a:t>
            </a:r>
            <a:r>
              <a:rPr lang="en-CA" dirty="0" err="1">
                <a:latin typeface="Gill Sans MT" pitchFamily="34" charset="0"/>
              </a:rPr>
              <a:t>SenseRelate</a:t>
            </a:r>
            <a:r>
              <a:rPr lang="en-CA" dirty="0">
                <a:latin typeface="Gill Sans MT" pitchFamily="34" charset="0"/>
              </a:rPr>
              <a:t> </a:t>
            </a:r>
            <a:r>
              <a:rPr lang="en-CA" dirty="0" smtClean="0">
                <a:latin typeface="Gill Sans MT" pitchFamily="34" charset="0"/>
              </a:rPr>
              <a:t>statistically </a:t>
            </a:r>
            <a:r>
              <a:rPr lang="en-CA" dirty="0">
                <a:latin typeface="Gill Sans MT" pitchFamily="34" charset="0"/>
              </a:rPr>
              <a:t>significantly higher disambiguation </a:t>
            </a:r>
            <a:r>
              <a:rPr lang="en-CA" dirty="0" smtClean="0">
                <a:latin typeface="Gill Sans MT" pitchFamily="34" charset="0"/>
              </a:rPr>
              <a:t>accuracy </a:t>
            </a:r>
            <a:r>
              <a:rPr lang="en-CA" dirty="0">
                <a:latin typeface="Gill Sans MT" pitchFamily="34" charset="0"/>
              </a:rPr>
              <a:t>than the </a:t>
            </a:r>
            <a:r>
              <a:rPr lang="en-CA" dirty="0" smtClean="0">
                <a:latin typeface="Gill Sans MT" pitchFamily="34" charset="0"/>
              </a:rPr>
              <a:t>baseline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On par with previous unsupervised methods for terms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Objective </a:t>
            </a:r>
            <a:r>
              <a:rPr lang="en-CA" dirty="0" smtClean="0">
                <a:latin typeface="Gill Sans MT" pitchFamily="34" charset="0"/>
              </a:rPr>
              <a:t>#2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 algn="ctr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Evaluate the efficacy of IC-based similarity measures over path-based measures on a secondary task</a:t>
            </a:r>
          </a:p>
          <a:p>
            <a:pPr marL="391686" indent="-293764" algn="ctr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There is no statistically significant difference between the accuracies obtained by the IC-based measures 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There is a statistically significant difference between the IC-based measures and the path-based measures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9389"/>
            <a:ext cx="8228160" cy="1134839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Sense </a:t>
            </a:r>
            <a:r>
              <a:rPr lang="en-CA" dirty="0" smtClean="0">
                <a:latin typeface="Gill Sans MT" pitchFamily="34" charset="0"/>
              </a:rPr>
              <a:t>inventory</a:t>
            </a:r>
            <a:r>
              <a:rPr lang="en-CA" dirty="0">
                <a:latin typeface="Gill Sans MT" pitchFamily="34" charset="0"/>
              </a:rPr>
              <a:t>: Unified Medical Language System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Unified Medical Language Sources (UMLS)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Semantic Network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Metathesaurus</a:t>
            </a:r>
            <a:endParaRPr lang="en-CA" dirty="0" smtClean="0">
              <a:latin typeface="Gill Sans MT" pitchFamily="34" charset="0"/>
            </a:endParaRP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~1.7 million biomedical and clinical concepts; integrated semi-automatically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CUIs (Concept Unique Identifiers), linked:</a:t>
            </a:r>
          </a:p>
          <a:p>
            <a:pPr marL="1306086" lvl="3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Hierarchical: PAR/CHD and RB/RN</a:t>
            </a:r>
          </a:p>
          <a:p>
            <a:pPr marL="1306086" lvl="3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Non-hierarchical: SIB, RO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Sources viewed together or independently</a:t>
            </a:r>
          </a:p>
          <a:p>
            <a:pPr marL="1306086" lvl="3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Medical Subject Heading (MSH)</a:t>
            </a:r>
          </a:p>
          <a:p>
            <a:pPr marL="75744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SPECIALIST Lexicon</a:t>
            </a:r>
          </a:p>
          <a:p>
            <a:pPr marL="1031766" lvl="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Biomedical and clinical terms, including variants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417612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Take home message: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7467600" cy="487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800" dirty="0" smtClean="0">
                <a:solidFill>
                  <a:schemeClr val="tx1"/>
                </a:solidFill>
                <a:latin typeface="Gill Sans MT" pitchFamily="34" charset="0"/>
              </a:rPr>
              <a:t>An ambiguous word is often used in the sense </a:t>
            </a:r>
          </a:p>
          <a:p>
            <a:pPr algn="ctr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800" dirty="0" smtClean="0">
                <a:solidFill>
                  <a:schemeClr val="tx1"/>
                </a:solidFill>
                <a:latin typeface="Gill Sans MT" pitchFamily="34" charset="0"/>
              </a:rPr>
              <a:t>that is most similar to the sense of the concepts </a:t>
            </a:r>
          </a:p>
          <a:p>
            <a:pPr algn="ctr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sz="2800" dirty="0" smtClean="0">
                <a:solidFill>
                  <a:schemeClr val="tx1"/>
                </a:solidFill>
                <a:latin typeface="Gill Sans MT" pitchFamily="34" charset="0"/>
              </a:rPr>
              <a:t>of the terms that surround it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algn="ctr">
              <a:buNone/>
            </a:pPr>
            <a:endParaRPr lang="en-US" sz="2800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Resources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Software: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UMLS::</a:t>
            </a:r>
            <a:r>
              <a:rPr lang="en-CA" dirty="0" err="1">
                <a:latin typeface="Gill Sans MT" pitchFamily="34" charset="0"/>
              </a:rPr>
              <a:t>SenseRelate</a:t>
            </a:r>
            <a:endParaRPr lang="en-CA" dirty="0">
              <a:latin typeface="Gill Sans MT" pitchFamily="34" charset="0"/>
            </a:endParaRP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u="sng" dirty="0">
                <a:solidFill>
                  <a:srgbClr val="000080"/>
                </a:solidFill>
                <a:latin typeface="Gill Sans MT" pitchFamily="34" charset="0"/>
              </a:rPr>
              <a:t>http://search.cpan.org/dist/UMLS-SenseRelate/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UMLS::Similarity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u="sng" dirty="0">
                <a:solidFill>
                  <a:srgbClr val="000080"/>
                </a:solidFill>
                <a:latin typeface="Gill Sans MT" pitchFamily="34" charset="0"/>
              </a:rPr>
              <a:t>http://</a:t>
            </a:r>
            <a:r>
              <a:rPr lang="en-CA" u="sng" dirty="0" smtClean="0">
                <a:solidFill>
                  <a:srgbClr val="000080"/>
                </a:solidFill>
                <a:latin typeface="Gill Sans MT" pitchFamily="34" charset="0"/>
              </a:rPr>
              <a:t>search.cpan.org/dist/UMLS-Similarity/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Data</a:t>
            </a:r>
            <a:endParaRPr lang="en-CA" dirty="0">
              <a:latin typeface="Gill Sans MT" pitchFamily="34" charset="0"/>
            </a:endParaRP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MSH-WSD</a:t>
            </a:r>
            <a:endParaRPr lang="en-CA" u="sng" dirty="0">
              <a:latin typeface="Gill Sans MT" pitchFamily="34" charset="0"/>
            </a:endParaRP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u="sng" dirty="0">
                <a:solidFill>
                  <a:srgbClr val="000080"/>
                </a:solidFill>
                <a:latin typeface="Gill Sans MT" pitchFamily="34" charset="0"/>
                <a:hlinkClick r:id="rId3"/>
              </a:rPr>
              <a:t>http://</a:t>
            </a:r>
            <a:r>
              <a:rPr lang="en-CA" u="sng" dirty="0" smtClean="0">
                <a:solidFill>
                  <a:srgbClr val="000080"/>
                </a:solidFill>
                <a:latin typeface="Gill Sans MT" pitchFamily="34" charset="0"/>
                <a:hlinkClick r:id="rId3"/>
              </a:rPr>
              <a:t>wsd.nlm.nih.gov/collaboration.shtml</a:t>
            </a:r>
            <a:endParaRPr lang="en-CA" u="sng" dirty="0">
              <a:solidFill>
                <a:srgbClr val="000080"/>
              </a:solidFill>
              <a:latin typeface="Gill Sans MT" pitchFamily="34" charset="0"/>
              <a:hlinkClick r:id="rId3"/>
            </a:endParaRPr>
          </a:p>
          <a:p>
            <a:pPr marL="1175057" lvl="2" indent="-260644"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4400" u="sng" dirty="0">
              <a:solidFill>
                <a:srgbClr val="000080"/>
              </a:solidFill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Resources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Software: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UMLS::</a:t>
            </a:r>
            <a:r>
              <a:rPr lang="en-CA" dirty="0" err="1">
                <a:latin typeface="Gill Sans MT" pitchFamily="34" charset="0"/>
              </a:rPr>
              <a:t>SenseRelate</a:t>
            </a:r>
            <a:endParaRPr lang="en-CA" dirty="0">
              <a:latin typeface="Gill Sans MT" pitchFamily="34" charset="0"/>
            </a:endParaRP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u="sng" dirty="0">
                <a:solidFill>
                  <a:srgbClr val="000080"/>
                </a:solidFill>
                <a:latin typeface="Gill Sans MT" pitchFamily="34" charset="0"/>
              </a:rPr>
              <a:t>http://search.cpan.org/dist/UMLS-SenseRelate/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UMLS::Similarity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u="sng" dirty="0">
                <a:solidFill>
                  <a:srgbClr val="000080"/>
                </a:solidFill>
                <a:latin typeface="Gill Sans MT" pitchFamily="34" charset="0"/>
              </a:rPr>
              <a:t>http://</a:t>
            </a:r>
            <a:r>
              <a:rPr lang="en-CA" u="sng" dirty="0" smtClean="0">
                <a:solidFill>
                  <a:srgbClr val="000080"/>
                </a:solidFill>
                <a:latin typeface="Gill Sans MT" pitchFamily="34" charset="0"/>
              </a:rPr>
              <a:t>search.cpan.org/dist/UMLS-Similarity/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Data</a:t>
            </a:r>
            <a:endParaRPr lang="en-CA" dirty="0">
              <a:latin typeface="Gill Sans MT" pitchFamily="34" charset="0"/>
            </a:endParaRP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MSH-WSD</a:t>
            </a:r>
            <a:endParaRPr lang="en-CA" u="sng" dirty="0">
              <a:latin typeface="Gill Sans MT" pitchFamily="34" charset="0"/>
            </a:endParaRP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u="sng" dirty="0">
                <a:solidFill>
                  <a:srgbClr val="000080"/>
                </a:solidFill>
                <a:latin typeface="Gill Sans MT" pitchFamily="34" charset="0"/>
                <a:hlinkClick r:id="rId3"/>
              </a:rPr>
              <a:t>http://</a:t>
            </a:r>
            <a:r>
              <a:rPr lang="en-CA" u="sng" dirty="0" smtClean="0">
                <a:solidFill>
                  <a:srgbClr val="000080"/>
                </a:solidFill>
                <a:latin typeface="Gill Sans MT" pitchFamily="34" charset="0"/>
                <a:hlinkClick r:id="rId3"/>
              </a:rPr>
              <a:t>wsd.nlm.nih.gov/collaboration.shtml</a:t>
            </a:r>
            <a:endParaRPr lang="en-CA" u="sng" dirty="0">
              <a:solidFill>
                <a:srgbClr val="000080"/>
              </a:solidFill>
              <a:latin typeface="Gill Sans MT" pitchFamily="34" charset="0"/>
              <a:hlinkClick r:id="rId3"/>
            </a:endParaRPr>
          </a:p>
          <a:p>
            <a:pPr marL="1175057" lvl="2" indent="-260644"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4400" u="sng" dirty="0">
              <a:solidFill>
                <a:srgbClr val="000080"/>
              </a:solidFill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50292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Gill Sans MT" pitchFamily="34" charset="0"/>
              </a:rPr>
              <a:t>THANK YOU</a:t>
            </a:r>
            <a:endParaRPr lang="en-US" sz="4400" dirty="0">
              <a:latin typeface="Gill Sans MT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Resources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Software: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UMLS::</a:t>
            </a:r>
            <a:r>
              <a:rPr lang="en-CA" dirty="0" err="1">
                <a:latin typeface="Gill Sans MT" pitchFamily="34" charset="0"/>
              </a:rPr>
              <a:t>SenseRelate</a:t>
            </a:r>
            <a:endParaRPr lang="en-CA" dirty="0">
              <a:latin typeface="Gill Sans MT" pitchFamily="34" charset="0"/>
            </a:endParaRP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u="sng" dirty="0">
                <a:solidFill>
                  <a:srgbClr val="000080"/>
                </a:solidFill>
                <a:latin typeface="Gill Sans MT" pitchFamily="34" charset="0"/>
              </a:rPr>
              <a:t>http://search.cpan.org/dist/UMLS-SenseRelate/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UMLS::Similarity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u="sng" dirty="0">
                <a:solidFill>
                  <a:srgbClr val="000080"/>
                </a:solidFill>
                <a:latin typeface="Gill Sans MT" pitchFamily="34" charset="0"/>
              </a:rPr>
              <a:t>http://</a:t>
            </a:r>
            <a:r>
              <a:rPr lang="en-CA" u="sng" dirty="0" smtClean="0">
                <a:solidFill>
                  <a:srgbClr val="000080"/>
                </a:solidFill>
                <a:latin typeface="Gill Sans MT" pitchFamily="34" charset="0"/>
              </a:rPr>
              <a:t>search.cpan.org/dist/UMLS-Similarity/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Data</a:t>
            </a:r>
            <a:endParaRPr lang="en-CA" dirty="0">
              <a:latin typeface="Gill Sans MT" pitchFamily="34" charset="0"/>
            </a:endParaRP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MSH-WSD</a:t>
            </a:r>
            <a:endParaRPr lang="en-CA" u="sng" dirty="0">
              <a:latin typeface="Gill Sans MT" pitchFamily="34" charset="0"/>
            </a:endParaRP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u="sng" dirty="0">
                <a:solidFill>
                  <a:srgbClr val="000080"/>
                </a:solidFill>
                <a:latin typeface="Gill Sans MT" pitchFamily="34" charset="0"/>
                <a:hlinkClick r:id="rId3"/>
              </a:rPr>
              <a:t>http://</a:t>
            </a:r>
            <a:r>
              <a:rPr lang="en-CA" u="sng" dirty="0" smtClean="0">
                <a:solidFill>
                  <a:srgbClr val="000080"/>
                </a:solidFill>
                <a:latin typeface="Gill Sans MT" pitchFamily="34" charset="0"/>
                <a:hlinkClick r:id="rId3"/>
              </a:rPr>
              <a:t>wsd.nlm.nih.gov/collaboration.shtml</a:t>
            </a:r>
            <a:endParaRPr lang="en-CA" u="sng" dirty="0">
              <a:solidFill>
                <a:srgbClr val="000080"/>
              </a:solidFill>
              <a:latin typeface="Gill Sans MT" pitchFamily="34" charset="0"/>
              <a:hlinkClick r:id="rId3"/>
            </a:endParaRPr>
          </a:p>
          <a:p>
            <a:pPr marL="1175057" lvl="2" indent="-260644"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sz="4400" u="sng" dirty="0">
              <a:solidFill>
                <a:srgbClr val="000080"/>
              </a:solidFill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50292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Gill Sans MT" pitchFamily="34" charset="0"/>
              </a:rPr>
              <a:t>QUESTIONS?</a:t>
            </a:r>
            <a:endParaRPr lang="en-US" sz="4400" dirty="0">
              <a:latin typeface="Gill Sans MT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Word Sense Disambiguation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00200" y="2057400"/>
            <a:ext cx="6048000" cy="698473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 err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200" b="1" dirty="0">
                <a:solidFill>
                  <a:schemeClr val="accent4"/>
                </a:solidFill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to morphine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in mice with skin cancer</a:t>
            </a:r>
          </a:p>
        </p:txBody>
      </p:sp>
      <p:sp>
        <p:nvSpPr>
          <p:cNvPr id="9" name="Oval 8"/>
          <p:cNvSpPr/>
          <p:nvPr/>
        </p:nvSpPr>
        <p:spPr>
          <a:xfrm>
            <a:off x="1752600" y="3505200"/>
            <a:ext cx="2362200" cy="1676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Drug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C0013220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724400" y="3505200"/>
            <a:ext cx="2362200" cy="1676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Immune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C0020963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5791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Concept Unique Identifiers: CUIs</a:t>
            </a:r>
            <a:endParaRPr lang="en-US" dirty="0">
              <a:latin typeface="Gill Sans MT" pitchFamily="34" charset="0"/>
            </a:endParaRPr>
          </a:p>
        </p:txBody>
      </p:sp>
      <p:cxnSp>
        <p:nvCxnSpPr>
          <p:cNvPr id="11" name="Straight Arrow Connector 10"/>
          <p:cNvCxnSpPr>
            <a:stCxn id="7" idx="0"/>
          </p:cNvCxnSpPr>
          <p:nvPr/>
        </p:nvCxnSpPr>
        <p:spPr>
          <a:xfrm rot="5400000" flipH="1" flipV="1">
            <a:off x="4743450" y="4591050"/>
            <a:ext cx="990600" cy="1409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3048000" y="4800600"/>
            <a:ext cx="15240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>
                <a:latin typeface="Gill Sans MT" pitchFamily="34" charset="0"/>
              </a:rPr>
              <a:t>SenseRelate</a:t>
            </a:r>
            <a:r>
              <a:rPr lang="en-CA" dirty="0">
                <a:latin typeface="Gill Sans MT" pitchFamily="34" charset="0"/>
              </a:rPr>
              <a:t> </a:t>
            </a:r>
            <a:r>
              <a:rPr lang="en-CA" dirty="0" smtClean="0">
                <a:latin typeface="Gill Sans MT" pitchFamily="34" charset="0"/>
              </a:rPr>
              <a:t>algorithm</a:t>
            </a:r>
            <a:endParaRPr lang="en-CA" dirty="0">
              <a:latin typeface="Gill Sans MT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>
            <a:normAutofit lnSpcReduction="10000"/>
          </a:bodyPr>
          <a:lstStyle/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41761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Each possible sense of a </a:t>
            </a:r>
            <a:r>
              <a:rPr lang="en-CA" b="1" dirty="0" smtClean="0">
                <a:latin typeface="Gill Sans MT" pitchFamily="34" charset="0"/>
              </a:rPr>
              <a:t>target word </a:t>
            </a:r>
            <a:r>
              <a:rPr lang="en-CA" dirty="0" smtClean="0">
                <a:latin typeface="Gill Sans MT" pitchFamily="34" charset="0"/>
              </a:rPr>
              <a:t>is assigned a score </a:t>
            </a:r>
            <a:br>
              <a:rPr lang="en-CA" dirty="0" smtClean="0">
                <a:latin typeface="Gill Sans MT" pitchFamily="34" charset="0"/>
              </a:rPr>
            </a:br>
            <a:r>
              <a:rPr lang="en-CA" dirty="0" smtClean="0">
                <a:latin typeface="Gill Sans MT" pitchFamily="34" charset="0"/>
              </a:rPr>
              <a:t>	[sum similarity between it and its surrounding terms]</a:t>
            </a:r>
          </a:p>
          <a:p>
            <a:pPr marL="417612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Assign target word the sense with highest score</a:t>
            </a:r>
          </a:p>
          <a:p>
            <a:pPr marL="417612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Proposed </a:t>
            </a:r>
            <a:r>
              <a:rPr lang="en-CA" dirty="0">
                <a:latin typeface="Gill Sans MT" pitchFamily="34" charset="0"/>
              </a:rPr>
              <a:t>by </a:t>
            </a:r>
            <a:r>
              <a:rPr lang="en-CA" dirty="0" err="1">
                <a:latin typeface="Gill Sans MT" pitchFamily="34" charset="0"/>
              </a:rPr>
              <a:t>Patwardhan</a:t>
            </a:r>
            <a:r>
              <a:rPr lang="en-CA" dirty="0">
                <a:latin typeface="Gill Sans MT" pitchFamily="34" charset="0"/>
              </a:rPr>
              <a:t> and Pedersen 2003 using </a:t>
            </a:r>
            <a:r>
              <a:rPr lang="en-CA" dirty="0" err="1" smtClean="0">
                <a:latin typeface="Gill Sans MT" pitchFamily="34" charset="0"/>
              </a:rPr>
              <a:t>WordNet</a:t>
            </a: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>
                <a:latin typeface="Gill Sans MT" pitchFamily="34" charset="0"/>
              </a:rPr>
              <a:t>UMLS::</a:t>
            </a:r>
            <a:r>
              <a:rPr lang="en-CA" dirty="0" err="1">
                <a:latin typeface="Gill Sans MT" pitchFamily="34" charset="0"/>
              </a:rPr>
              <a:t>SenseRelate</a:t>
            </a:r>
            <a:r>
              <a:rPr lang="en-CA" dirty="0">
                <a:latin typeface="Gill Sans MT" pitchFamily="34" charset="0"/>
              </a:rPr>
              <a:t> is a modification of this algorithm using </a:t>
            </a:r>
            <a:r>
              <a:rPr lang="en-CA" dirty="0" smtClean="0">
                <a:latin typeface="Gill Sans MT" pitchFamily="34" charset="0"/>
              </a:rPr>
              <a:t>information from the UMLS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 smtClean="0">
              <a:latin typeface="Gill Sans MT" pitchFamily="34" charset="0"/>
            </a:endParaRP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>
                <a:latin typeface="Gill Sans MT" pitchFamily="34" charset="0"/>
              </a:rPr>
              <a:t>					NEXT UP: an example</a:t>
            </a:r>
            <a:endParaRPr lang="en-CA" dirty="0">
              <a:latin typeface="Gill Sans MT" pitchFamily="34" charset="0"/>
            </a:endParaRP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11521"/>
            <a:ext cx="8228160" cy="1144921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>
                <a:latin typeface="Gill Sans MT" pitchFamily="34" charset="0"/>
              </a:rPr>
              <a:t>SenseRelate</a:t>
            </a:r>
            <a:r>
              <a:rPr lang="en-CA" dirty="0">
                <a:latin typeface="Gill Sans MT" pitchFamily="34" charset="0"/>
              </a:rPr>
              <a:t> 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37120" y="1097395"/>
            <a:ext cx="6048000" cy="698474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 err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200" b="1" dirty="0">
                <a:solidFill>
                  <a:schemeClr val="accent4"/>
                </a:solidFill>
                <a:latin typeface="Gill Sans MT" pitchFamily="34" charset="0"/>
                <a:ea typeface="DejaVu Sans" charset="0"/>
                <a:cs typeface="DejaVu Sans" charset="0"/>
              </a:rPr>
              <a:t>tolerance 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to morphine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in mice with skin cancer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11521"/>
            <a:ext cx="8228160" cy="1144921"/>
          </a:xfrm>
          <a:ln/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>
                <a:latin typeface="Gill Sans MT" pitchFamily="34" charset="0"/>
              </a:rPr>
              <a:t>SenseRelate</a:t>
            </a:r>
            <a:r>
              <a:rPr lang="en-CA" dirty="0">
                <a:latin typeface="Gill Sans MT" pitchFamily="34" charset="0"/>
              </a:rPr>
              <a:t> Example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437120" y="1097395"/>
            <a:ext cx="6048000" cy="698474"/>
          </a:xfrm>
          <a:prstGeom prst="rect">
            <a:avLst/>
          </a:prstGeom>
          <a:noFill/>
          <a:ln w="72000">
            <a:noFill/>
            <a:round/>
            <a:headEnd type="triangle" w="med" len="med"/>
            <a:tailEnd/>
          </a:ln>
          <a:effectLst/>
        </p:spPr>
        <p:txBody>
          <a:bodyPr wrap="none" lIns="81639" tIns="600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 err="1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Busprione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attenuates </a:t>
            </a:r>
            <a:r>
              <a:rPr lang="en-CA" sz="2200" b="1" dirty="0">
                <a:solidFill>
                  <a:schemeClr val="accent4"/>
                </a:solidFill>
                <a:latin typeface="Gill Sans MT" pitchFamily="34" charset="0"/>
                <a:ea typeface="DejaVu Sans" charset="0"/>
                <a:cs typeface="DejaVu Sans" charset="0"/>
              </a:rPr>
              <a:t>tolerance</a:t>
            </a: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 to morphine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CA" sz="2200" b="1" dirty="0">
                <a:solidFill>
                  <a:srgbClr val="000000"/>
                </a:solidFill>
                <a:latin typeface="Gill Sans MT" pitchFamily="34" charset="0"/>
                <a:ea typeface="DejaVu Sans" charset="0"/>
                <a:cs typeface="DejaVu Sans" charset="0"/>
              </a:rPr>
              <a:t>in mice with skin cancer</a:t>
            </a:r>
          </a:p>
        </p:txBody>
      </p:sp>
      <p:sp>
        <p:nvSpPr>
          <p:cNvPr id="32" name="Oval 31"/>
          <p:cNvSpPr/>
          <p:nvPr/>
        </p:nvSpPr>
        <p:spPr>
          <a:xfrm>
            <a:off x="16002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Drug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 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C0013220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724400" y="3048000"/>
            <a:ext cx="1981200" cy="990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Immune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Tolerance:</a:t>
            </a:r>
          </a:p>
          <a:p>
            <a:pPr algn="ctr"/>
            <a:r>
              <a:rPr lang="en-US" dirty="0" smtClean="0">
                <a:latin typeface="Gill Sans MT" pitchFamily="34" charset="0"/>
              </a:rPr>
              <a:t>C0020963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E739B-96DB-43F2-B03E-DC3C5DB9634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Oriel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riel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Oriel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riel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Oriel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riel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Oriel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riel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Oriel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riel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5418</TotalTime>
  <Words>1959</Words>
  <Application>Microsoft Office PowerPoint</Application>
  <PresentationFormat>On-screen Show (4:3)</PresentationFormat>
  <Paragraphs>723</Paragraphs>
  <Slides>53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Oriel</vt:lpstr>
      <vt:lpstr>Knowledge-based Method for Determining the Meaning of Ambiguous Biomedical Terms  Using Information Content Measures of Similarity</vt:lpstr>
      <vt:lpstr>Objective of this work</vt:lpstr>
      <vt:lpstr>Word Sense Disambiguation</vt:lpstr>
      <vt:lpstr>Word Sense Disambiguation</vt:lpstr>
      <vt:lpstr>Sense inventory: Unified Medical Language System</vt:lpstr>
      <vt:lpstr>Word Sense Disambiguation</vt:lpstr>
      <vt:lpstr>SenseRelate algorithm</vt:lpstr>
      <vt:lpstr>SenseRelate Example</vt:lpstr>
      <vt:lpstr>SenseRelate Example</vt:lpstr>
      <vt:lpstr>SenseRelate Example</vt:lpstr>
      <vt:lpstr>SenseRelate Example</vt:lpstr>
      <vt:lpstr>SenseRelate Example</vt:lpstr>
      <vt:lpstr>SenseRelate Example</vt:lpstr>
      <vt:lpstr>SenseRelate Example</vt:lpstr>
      <vt:lpstr>SenseRelate Example</vt:lpstr>
      <vt:lpstr>Sense Relate Assumption</vt:lpstr>
      <vt:lpstr>SenseRelate Components</vt:lpstr>
      <vt:lpstr>Identifying the concepts of the surrounding terms</vt:lpstr>
      <vt:lpstr>Identifying the concepts of the surrounding terms</vt:lpstr>
      <vt:lpstr>Identifying the concepts of the surrounding terms</vt:lpstr>
      <vt:lpstr>Identifying the concepts of the surrounding terms</vt:lpstr>
      <vt:lpstr>Semantic Similarity Measures</vt:lpstr>
      <vt:lpstr>Path-based similarity measures</vt:lpstr>
      <vt:lpstr>Path-based similarity measures</vt:lpstr>
      <vt:lpstr>Path-based similarity measures</vt:lpstr>
      <vt:lpstr>Path-based similarity measures</vt:lpstr>
      <vt:lpstr>Path-based similarity measures</vt:lpstr>
      <vt:lpstr>Path-based Similarity Measures</vt:lpstr>
      <vt:lpstr>Information content-based Measures</vt:lpstr>
      <vt:lpstr>Information content-based Measures</vt:lpstr>
      <vt:lpstr>Information content-based Measures</vt:lpstr>
      <vt:lpstr>Information content-based Measures</vt:lpstr>
      <vt:lpstr>Information content-based Measures</vt:lpstr>
      <vt:lpstr>IC-based similarity measures</vt:lpstr>
      <vt:lpstr> Experimental Framework</vt:lpstr>
      <vt:lpstr>Evaluation Data: MSH WSD</vt:lpstr>
      <vt:lpstr>Results</vt:lpstr>
      <vt:lpstr>Comparison across subsets of msh-wsd</vt:lpstr>
      <vt:lpstr>Comparison across subsets of msh-wsd</vt:lpstr>
      <vt:lpstr>Comparison across subsets of msh-wsd</vt:lpstr>
      <vt:lpstr>Comparison across subsets of msh-wsd</vt:lpstr>
      <vt:lpstr>Comparison across subsets of msh-wsd</vt:lpstr>
      <vt:lpstr>Window sizes</vt:lpstr>
      <vt:lpstr>Comparison of window sizes for lin</vt:lpstr>
      <vt:lpstr>Surrounding terms</vt:lpstr>
      <vt:lpstr>Window sizes versus mapped terms</vt:lpstr>
      <vt:lpstr>Future work: mapping Terms</vt:lpstr>
      <vt:lpstr>Objective #1</vt:lpstr>
      <vt:lpstr>Objective #2</vt:lpstr>
      <vt:lpstr>Take home message:</vt:lpstr>
      <vt:lpstr>Resources</vt:lpstr>
      <vt:lpstr>Resources</vt:lpstr>
      <vt:lpstr>Resources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bridget</cp:lastModifiedBy>
  <cp:revision>272</cp:revision>
  <dcterms:created xsi:type="dcterms:W3CDTF">2009-10-19T12:32:30Z</dcterms:created>
  <dcterms:modified xsi:type="dcterms:W3CDTF">2011-11-04T17:53:07Z</dcterms:modified>
</cp:coreProperties>
</file>