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regular.fntdata"/><Relationship Id="rId25" Type="http://schemas.openxmlformats.org/officeDocument/2006/relationships/slide" Target="slides/slide21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4.png"/><Relationship Id="rId4" Type="http://schemas.openxmlformats.org/officeDocument/2006/relationships/image" Target="../media/image0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SemMed-Interface: A PERL Module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Andriy Mulyar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Dr. Bridget McInnes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ADVIL -&gt; Heart Arrest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Distance: </a:t>
            </a:r>
            <a:r>
              <a:rPr b="1" lang="en">
                <a:solidFill>
                  <a:srgbClr val="FF9900"/>
                </a:solidFill>
              </a:rPr>
              <a:t>3</a:t>
            </a:r>
            <a:r>
              <a:rPr lang="en"/>
              <a:t> Terms Apart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Relatedness Score: </a:t>
            </a:r>
            <a:r>
              <a:rPr b="1" lang="en">
                <a:solidFill>
                  <a:srgbClr val="FF9900"/>
                </a:solidFill>
              </a:rPr>
              <a:t>⅓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approach isn’t perfect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 though two concepts may be connected, the connection does not tell us how strongly associated the concepts are.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2555012" y="3073625"/>
            <a:ext cx="825900" cy="401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ADVIL</a:t>
            </a:r>
          </a:p>
        </p:txBody>
      </p:sp>
      <p:sp>
        <p:nvSpPr>
          <p:cNvPr id="192" name="Shape 192"/>
          <p:cNvSpPr/>
          <p:nvPr/>
        </p:nvSpPr>
        <p:spPr>
          <a:xfrm>
            <a:off x="4891862" y="3073625"/>
            <a:ext cx="825900" cy="401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PAIN</a:t>
            </a:r>
          </a:p>
        </p:txBody>
      </p:sp>
      <p:cxnSp>
        <p:nvCxnSpPr>
          <p:cNvPr id="193" name="Shape 193"/>
          <p:cNvCxnSpPr>
            <a:stCxn id="191" idx="3"/>
            <a:endCxn id="192" idx="1"/>
          </p:cNvCxnSpPr>
          <p:nvPr/>
        </p:nvCxnSpPr>
        <p:spPr>
          <a:xfrm>
            <a:off x="3380912" y="3274175"/>
            <a:ext cx="15111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4" name="Shape 194"/>
          <p:cNvSpPr/>
          <p:nvPr/>
        </p:nvSpPr>
        <p:spPr>
          <a:xfrm>
            <a:off x="2555012" y="3885525"/>
            <a:ext cx="825900" cy="401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ADVIL</a:t>
            </a:r>
          </a:p>
        </p:txBody>
      </p:sp>
      <p:sp>
        <p:nvSpPr>
          <p:cNvPr id="195" name="Shape 195"/>
          <p:cNvSpPr/>
          <p:nvPr/>
        </p:nvSpPr>
        <p:spPr>
          <a:xfrm>
            <a:off x="4891862" y="3885525"/>
            <a:ext cx="825900" cy="401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MILK</a:t>
            </a:r>
          </a:p>
        </p:txBody>
      </p:sp>
      <p:cxnSp>
        <p:nvCxnSpPr>
          <p:cNvPr id="196" name="Shape 196"/>
          <p:cNvCxnSpPr>
            <a:stCxn id="194" idx="3"/>
            <a:endCxn id="195" idx="1"/>
          </p:cNvCxnSpPr>
          <p:nvPr/>
        </p:nvCxnSpPr>
        <p:spPr>
          <a:xfrm>
            <a:off x="3380912" y="4086075"/>
            <a:ext cx="15111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7" name="Shape 197"/>
          <p:cNvSpPr txBox="1"/>
          <p:nvPr/>
        </p:nvSpPr>
        <p:spPr>
          <a:xfrm>
            <a:off x="6122725" y="3083650"/>
            <a:ext cx="181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Strong Association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6122725" y="3916725"/>
            <a:ext cx="181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Weaker Association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276825" y="4198375"/>
            <a:ext cx="18972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CO-EXISTS WITH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3657825" y="2821650"/>
            <a:ext cx="9744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TREATS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Okay...A little less than ideal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474" y="1805200"/>
            <a:ext cx="5831049" cy="32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Assigning Edge Weights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2555012" y="3073625"/>
            <a:ext cx="825900" cy="401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ADVIL</a:t>
            </a:r>
          </a:p>
        </p:txBody>
      </p:sp>
      <p:sp>
        <p:nvSpPr>
          <p:cNvPr id="214" name="Shape 214"/>
          <p:cNvSpPr/>
          <p:nvPr/>
        </p:nvSpPr>
        <p:spPr>
          <a:xfrm>
            <a:off x="4891862" y="3073625"/>
            <a:ext cx="825900" cy="401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PAIN</a:t>
            </a:r>
          </a:p>
        </p:txBody>
      </p:sp>
      <p:cxnSp>
        <p:nvCxnSpPr>
          <p:cNvPr id="215" name="Shape 215"/>
          <p:cNvCxnSpPr>
            <a:stCxn id="213" idx="3"/>
            <a:endCxn id="214" idx="1"/>
          </p:cNvCxnSpPr>
          <p:nvPr/>
        </p:nvCxnSpPr>
        <p:spPr>
          <a:xfrm>
            <a:off x="3380912" y="3274175"/>
            <a:ext cx="15111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16" name="Shape 216"/>
          <p:cNvSpPr/>
          <p:nvPr/>
        </p:nvSpPr>
        <p:spPr>
          <a:xfrm>
            <a:off x="2555012" y="3885525"/>
            <a:ext cx="825900" cy="401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ADVIL</a:t>
            </a:r>
          </a:p>
        </p:txBody>
      </p:sp>
      <p:sp>
        <p:nvSpPr>
          <p:cNvPr id="217" name="Shape 217"/>
          <p:cNvSpPr/>
          <p:nvPr/>
        </p:nvSpPr>
        <p:spPr>
          <a:xfrm>
            <a:off x="4891862" y="3885525"/>
            <a:ext cx="825900" cy="401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MILK</a:t>
            </a:r>
          </a:p>
        </p:txBody>
      </p:sp>
      <p:cxnSp>
        <p:nvCxnSpPr>
          <p:cNvPr id="218" name="Shape 218"/>
          <p:cNvCxnSpPr>
            <a:stCxn id="216" idx="3"/>
            <a:endCxn id="217" idx="1"/>
          </p:cNvCxnSpPr>
          <p:nvPr/>
        </p:nvCxnSpPr>
        <p:spPr>
          <a:xfrm>
            <a:off x="3380912" y="4086075"/>
            <a:ext cx="15111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19" name="Shape 219"/>
          <p:cNvSpPr txBox="1"/>
          <p:nvPr/>
        </p:nvSpPr>
        <p:spPr>
          <a:xfrm>
            <a:off x="6122725" y="3083650"/>
            <a:ext cx="181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Strong Association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6122725" y="3916725"/>
            <a:ext cx="181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Weaker Association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3353025" y="3590312"/>
            <a:ext cx="18972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CO-EXISTS WITH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3657825" y="2821650"/>
            <a:ext cx="974400" cy="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TREATS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200" y="1842350"/>
            <a:ext cx="7162800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3736950" y="3229187"/>
            <a:ext cx="7989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A64D79"/>
                </a:solidFill>
              </a:rPr>
              <a:t>3.8778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3688025" y="4016837"/>
            <a:ext cx="7989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A64D79"/>
                </a:solidFill>
              </a:rPr>
              <a:t>0.2085</a:t>
            </a:r>
          </a:p>
        </p:txBody>
      </p:sp>
      <p:sp>
        <p:nvSpPr>
          <p:cNvPr id="226" name="Shape 226"/>
          <p:cNvSpPr/>
          <p:nvPr/>
        </p:nvSpPr>
        <p:spPr>
          <a:xfrm>
            <a:off x="1092200" y="1942875"/>
            <a:ext cx="659400" cy="267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052550" y="2264625"/>
            <a:ext cx="659400" cy="267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Assign Weights to the Edges</a:t>
            </a:r>
          </a:p>
        </p:txBody>
      </p:sp>
      <p:sp>
        <p:nvSpPr>
          <p:cNvPr id="233" name="Shape 233"/>
          <p:cNvSpPr/>
          <p:nvPr/>
        </p:nvSpPr>
        <p:spPr>
          <a:xfrm>
            <a:off x="3315337" y="2666525"/>
            <a:ext cx="8259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ADVIL</a:t>
            </a:r>
          </a:p>
        </p:txBody>
      </p:sp>
      <p:sp>
        <p:nvSpPr>
          <p:cNvPr id="234" name="Shape 234"/>
          <p:cNvSpPr/>
          <p:nvPr/>
        </p:nvSpPr>
        <p:spPr>
          <a:xfrm>
            <a:off x="5355562" y="2052650"/>
            <a:ext cx="10512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Ibuprofen</a:t>
            </a:r>
          </a:p>
        </p:txBody>
      </p:sp>
      <p:sp>
        <p:nvSpPr>
          <p:cNvPr id="235" name="Shape 235"/>
          <p:cNvSpPr/>
          <p:nvPr/>
        </p:nvSpPr>
        <p:spPr>
          <a:xfrm>
            <a:off x="954637" y="2052650"/>
            <a:ext cx="13815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Tumor Growth</a:t>
            </a:r>
          </a:p>
        </p:txBody>
      </p:sp>
      <p:cxnSp>
        <p:nvCxnSpPr>
          <p:cNvPr id="236" name="Shape 236"/>
          <p:cNvCxnSpPr>
            <a:stCxn id="233" idx="3"/>
            <a:endCxn id="234" idx="1"/>
          </p:cNvCxnSpPr>
          <p:nvPr/>
        </p:nvCxnSpPr>
        <p:spPr>
          <a:xfrm flipH="1" rot="10800000">
            <a:off x="4141237" y="2253275"/>
            <a:ext cx="1214400" cy="6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7" name="Shape 237"/>
          <p:cNvCxnSpPr>
            <a:stCxn id="233" idx="1"/>
            <a:endCxn id="235" idx="3"/>
          </p:cNvCxnSpPr>
          <p:nvPr/>
        </p:nvCxnSpPr>
        <p:spPr>
          <a:xfrm rot="10800000">
            <a:off x="2336137" y="2253275"/>
            <a:ext cx="979200" cy="6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38" name="Shape 238"/>
          <p:cNvSpPr/>
          <p:nvPr/>
        </p:nvSpPr>
        <p:spPr>
          <a:xfrm>
            <a:off x="3315337" y="3715600"/>
            <a:ext cx="8259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Myalgia</a:t>
            </a:r>
          </a:p>
        </p:txBody>
      </p:sp>
      <p:cxnSp>
        <p:nvCxnSpPr>
          <p:cNvPr id="239" name="Shape 239"/>
          <p:cNvCxnSpPr>
            <a:stCxn id="233" idx="2"/>
            <a:endCxn id="238" idx="0"/>
          </p:cNvCxnSpPr>
          <p:nvPr/>
        </p:nvCxnSpPr>
        <p:spPr>
          <a:xfrm>
            <a:off x="3728287" y="3067625"/>
            <a:ext cx="0" cy="64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0" name="Shape 240"/>
          <p:cNvSpPr txBox="1"/>
          <p:nvPr/>
        </p:nvSpPr>
        <p:spPr>
          <a:xfrm>
            <a:off x="4330037" y="2253275"/>
            <a:ext cx="589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IS-A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3728287" y="3191050"/>
            <a:ext cx="896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TREATS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2600037" y="2163575"/>
            <a:ext cx="10512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AFFECTS</a:t>
            </a:r>
          </a:p>
        </p:txBody>
      </p:sp>
      <p:sp>
        <p:nvSpPr>
          <p:cNvPr id="243" name="Shape 243"/>
          <p:cNvSpPr/>
          <p:nvPr/>
        </p:nvSpPr>
        <p:spPr>
          <a:xfrm>
            <a:off x="5355562" y="4227450"/>
            <a:ext cx="19950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Inflammatory disorder</a:t>
            </a:r>
          </a:p>
        </p:txBody>
      </p:sp>
      <p:cxnSp>
        <p:nvCxnSpPr>
          <p:cNvPr id="244" name="Shape 244"/>
          <p:cNvCxnSpPr>
            <a:stCxn id="238" idx="3"/>
            <a:endCxn id="243" idx="1"/>
          </p:cNvCxnSpPr>
          <p:nvPr/>
        </p:nvCxnSpPr>
        <p:spPr>
          <a:xfrm>
            <a:off x="4141237" y="3916150"/>
            <a:ext cx="1214400" cy="51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5" name="Shape 245"/>
          <p:cNvSpPr txBox="1"/>
          <p:nvPr/>
        </p:nvSpPr>
        <p:spPr>
          <a:xfrm>
            <a:off x="4435212" y="3709250"/>
            <a:ext cx="1841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ASSOCIATED-WITH</a:t>
            </a:r>
          </a:p>
        </p:txBody>
      </p:sp>
      <p:sp>
        <p:nvSpPr>
          <p:cNvPr id="246" name="Shape 246"/>
          <p:cNvSpPr/>
          <p:nvPr/>
        </p:nvSpPr>
        <p:spPr>
          <a:xfrm>
            <a:off x="1402962" y="4287350"/>
            <a:ext cx="14403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Tissue Damage</a:t>
            </a:r>
          </a:p>
        </p:txBody>
      </p:sp>
      <p:cxnSp>
        <p:nvCxnSpPr>
          <p:cNvPr id="247" name="Shape 247"/>
          <p:cNvCxnSpPr>
            <a:stCxn id="238" idx="2"/>
            <a:endCxn id="246" idx="3"/>
          </p:cNvCxnSpPr>
          <p:nvPr/>
        </p:nvCxnSpPr>
        <p:spPr>
          <a:xfrm flipH="1">
            <a:off x="2843287" y="4116700"/>
            <a:ext cx="885000" cy="37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8" name="Shape 248"/>
          <p:cNvSpPr txBox="1"/>
          <p:nvPr/>
        </p:nvSpPr>
        <p:spPr>
          <a:xfrm>
            <a:off x="2830737" y="3971500"/>
            <a:ext cx="589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IS-A</a:t>
            </a:r>
          </a:p>
        </p:txBody>
      </p:sp>
      <p:cxnSp>
        <p:nvCxnSpPr>
          <p:cNvPr id="249" name="Shape 249"/>
          <p:cNvCxnSpPr>
            <a:stCxn id="235" idx="2"/>
            <a:endCxn id="246" idx="0"/>
          </p:cNvCxnSpPr>
          <p:nvPr/>
        </p:nvCxnSpPr>
        <p:spPr>
          <a:xfrm>
            <a:off x="1645387" y="2453750"/>
            <a:ext cx="477600" cy="183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50" name="Shape 250"/>
          <p:cNvSpPr txBox="1"/>
          <p:nvPr/>
        </p:nvSpPr>
        <p:spPr>
          <a:xfrm>
            <a:off x="1779537" y="3067612"/>
            <a:ext cx="10512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CAUSES</a:t>
            </a:r>
          </a:p>
        </p:txBody>
      </p:sp>
      <p:sp>
        <p:nvSpPr>
          <p:cNvPr id="251" name="Shape 251"/>
          <p:cNvSpPr/>
          <p:nvPr/>
        </p:nvSpPr>
        <p:spPr>
          <a:xfrm>
            <a:off x="5522537" y="2880950"/>
            <a:ext cx="18417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Myocardial Infarction</a:t>
            </a:r>
          </a:p>
        </p:txBody>
      </p:sp>
      <p:cxnSp>
        <p:nvCxnSpPr>
          <p:cNvPr id="252" name="Shape 252"/>
          <p:cNvCxnSpPr>
            <a:stCxn id="234" idx="2"/>
            <a:endCxn id="251" idx="0"/>
          </p:cNvCxnSpPr>
          <p:nvPr/>
        </p:nvCxnSpPr>
        <p:spPr>
          <a:xfrm>
            <a:off x="5881162" y="2453750"/>
            <a:ext cx="562200" cy="42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53" name="Shape 253"/>
          <p:cNvSpPr txBox="1"/>
          <p:nvPr/>
        </p:nvSpPr>
        <p:spPr>
          <a:xfrm>
            <a:off x="6276912" y="2453750"/>
            <a:ext cx="896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TREATS</a:t>
            </a:r>
          </a:p>
        </p:txBody>
      </p:sp>
      <p:sp>
        <p:nvSpPr>
          <p:cNvPr id="254" name="Shape 254"/>
          <p:cNvSpPr/>
          <p:nvPr/>
        </p:nvSpPr>
        <p:spPr>
          <a:xfrm>
            <a:off x="7054612" y="3592150"/>
            <a:ext cx="12144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Heart Arrest</a:t>
            </a:r>
          </a:p>
        </p:txBody>
      </p:sp>
      <p:cxnSp>
        <p:nvCxnSpPr>
          <p:cNvPr id="255" name="Shape 255"/>
          <p:cNvCxnSpPr>
            <a:stCxn id="251" idx="2"/>
            <a:endCxn id="254" idx="0"/>
          </p:cNvCxnSpPr>
          <p:nvPr/>
        </p:nvCxnSpPr>
        <p:spPr>
          <a:xfrm>
            <a:off x="6443387" y="3282050"/>
            <a:ext cx="1218300" cy="3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56" name="Shape 256"/>
          <p:cNvSpPr txBox="1"/>
          <p:nvPr/>
        </p:nvSpPr>
        <p:spPr>
          <a:xfrm>
            <a:off x="7187362" y="3170000"/>
            <a:ext cx="12144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IS-A</a:t>
            </a:r>
          </a:p>
        </p:txBody>
      </p:sp>
      <p:cxnSp>
        <p:nvCxnSpPr>
          <p:cNvPr id="257" name="Shape 257"/>
          <p:cNvCxnSpPr>
            <a:stCxn id="254" idx="2"/>
            <a:endCxn id="243" idx="3"/>
          </p:cNvCxnSpPr>
          <p:nvPr/>
        </p:nvCxnSpPr>
        <p:spPr>
          <a:xfrm flipH="1">
            <a:off x="7350712" y="3993250"/>
            <a:ext cx="311100" cy="43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58" name="Shape 258"/>
          <p:cNvSpPr txBox="1"/>
          <p:nvPr/>
        </p:nvSpPr>
        <p:spPr>
          <a:xfrm>
            <a:off x="7475700" y="4101700"/>
            <a:ext cx="12183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CAUSED BY</a:t>
            </a:r>
          </a:p>
        </p:txBody>
      </p:sp>
      <p:cxnSp>
        <p:nvCxnSpPr>
          <p:cNvPr id="259" name="Shape 259"/>
          <p:cNvCxnSpPr>
            <a:stCxn id="234" idx="3"/>
            <a:endCxn id="256" idx="2"/>
          </p:cNvCxnSpPr>
          <p:nvPr/>
        </p:nvCxnSpPr>
        <p:spPr>
          <a:xfrm>
            <a:off x="6406762" y="2253200"/>
            <a:ext cx="1387800" cy="1317900"/>
          </a:xfrm>
          <a:prstGeom prst="curvedConnector4">
            <a:avLst>
              <a:gd fmla="val 104760" name="adj1"/>
              <a:gd fmla="val 9479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260" name="Shape 260"/>
          <p:cNvSpPr txBox="1"/>
          <p:nvPr/>
        </p:nvSpPr>
        <p:spPr>
          <a:xfrm>
            <a:off x="7636487" y="2348737"/>
            <a:ext cx="896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TREATS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4610512" y="2525737"/>
            <a:ext cx="3114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0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7160775" y="2056550"/>
            <a:ext cx="9792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1 / 7.833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7475699" y="4502800"/>
            <a:ext cx="13143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1 / </a:t>
            </a:r>
            <a:r>
              <a:rPr b="1" lang="en">
                <a:solidFill>
                  <a:srgbClr val="674EA7"/>
                </a:solidFill>
              </a:rPr>
              <a:t>20.6011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4120212" y="4240150"/>
            <a:ext cx="13143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1 / 2.4644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3326025" y="4302337"/>
            <a:ext cx="3114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0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2933462" y="3181975"/>
            <a:ext cx="13143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1 / .7940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1728500" y="2711325"/>
            <a:ext cx="3945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-1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2695625" y="1977650"/>
            <a:ext cx="3945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-1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Assign Weights to the Edges</a:t>
            </a:r>
          </a:p>
        </p:txBody>
      </p:sp>
      <p:sp>
        <p:nvSpPr>
          <p:cNvPr id="274" name="Shape 274"/>
          <p:cNvSpPr/>
          <p:nvPr/>
        </p:nvSpPr>
        <p:spPr>
          <a:xfrm>
            <a:off x="3315337" y="2666525"/>
            <a:ext cx="8259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ADVIL</a:t>
            </a:r>
          </a:p>
        </p:txBody>
      </p:sp>
      <p:sp>
        <p:nvSpPr>
          <p:cNvPr id="275" name="Shape 275"/>
          <p:cNvSpPr/>
          <p:nvPr/>
        </p:nvSpPr>
        <p:spPr>
          <a:xfrm>
            <a:off x="5355562" y="2052650"/>
            <a:ext cx="10512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Ibuprofen</a:t>
            </a:r>
          </a:p>
        </p:txBody>
      </p:sp>
      <p:sp>
        <p:nvSpPr>
          <p:cNvPr id="276" name="Shape 276"/>
          <p:cNvSpPr/>
          <p:nvPr/>
        </p:nvSpPr>
        <p:spPr>
          <a:xfrm>
            <a:off x="954637" y="2052650"/>
            <a:ext cx="13815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Tumor Growth</a:t>
            </a:r>
          </a:p>
        </p:txBody>
      </p:sp>
      <p:cxnSp>
        <p:nvCxnSpPr>
          <p:cNvPr id="277" name="Shape 277"/>
          <p:cNvCxnSpPr>
            <a:stCxn id="274" idx="3"/>
            <a:endCxn id="275" idx="1"/>
          </p:cNvCxnSpPr>
          <p:nvPr/>
        </p:nvCxnSpPr>
        <p:spPr>
          <a:xfrm flipH="1" rot="10800000">
            <a:off x="4141237" y="2253275"/>
            <a:ext cx="1214400" cy="6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78" name="Shape 278"/>
          <p:cNvCxnSpPr>
            <a:stCxn id="274" idx="1"/>
            <a:endCxn id="276" idx="3"/>
          </p:cNvCxnSpPr>
          <p:nvPr/>
        </p:nvCxnSpPr>
        <p:spPr>
          <a:xfrm rot="10800000">
            <a:off x="2336137" y="2253275"/>
            <a:ext cx="979200" cy="6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79" name="Shape 279"/>
          <p:cNvSpPr/>
          <p:nvPr/>
        </p:nvSpPr>
        <p:spPr>
          <a:xfrm>
            <a:off x="3315337" y="3715600"/>
            <a:ext cx="8259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Myalgia</a:t>
            </a:r>
          </a:p>
        </p:txBody>
      </p:sp>
      <p:cxnSp>
        <p:nvCxnSpPr>
          <p:cNvPr id="280" name="Shape 280"/>
          <p:cNvCxnSpPr>
            <a:stCxn id="274" idx="2"/>
            <a:endCxn id="279" idx="0"/>
          </p:cNvCxnSpPr>
          <p:nvPr/>
        </p:nvCxnSpPr>
        <p:spPr>
          <a:xfrm>
            <a:off x="3728287" y="3067625"/>
            <a:ext cx="0" cy="64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81" name="Shape 281"/>
          <p:cNvSpPr txBox="1"/>
          <p:nvPr/>
        </p:nvSpPr>
        <p:spPr>
          <a:xfrm>
            <a:off x="4330037" y="2253275"/>
            <a:ext cx="589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IS-A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728287" y="3191050"/>
            <a:ext cx="896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TREATS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2600037" y="2163575"/>
            <a:ext cx="10512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AFFECTS</a:t>
            </a:r>
          </a:p>
        </p:txBody>
      </p:sp>
      <p:sp>
        <p:nvSpPr>
          <p:cNvPr id="284" name="Shape 284"/>
          <p:cNvSpPr/>
          <p:nvPr/>
        </p:nvSpPr>
        <p:spPr>
          <a:xfrm>
            <a:off x="5355562" y="4227450"/>
            <a:ext cx="19950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Inflammatory disorder</a:t>
            </a:r>
          </a:p>
        </p:txBody>
      </p:sp>
      <p:cxnSp>
        <p:nvCxnSpPr>
          <p:cNvPr id="285" name="Shape 285"/>
          <p:cNvCxnSpPr>
            <a:stCxn id="279" idx="3"/>
            <a:endCxn id="284" idx="1"/>
          </p:cNvCxnSpPr>
          <p:nvPr/>
        </p:nvCxnSpPr>
        <p:spPr>
          <a:xfrm>
            <a:off x="4141237" y="3916150"/>
            <a:ext cx="1214400" cy="51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86" name="Shape 286"/>
          <p:cNvSpPr txBox="1"/>
          <p:nvPr/>
        </p:nvSpPr>
        <p:spPr>
          <a:xfrm>
            <a:off x="4435212" y="3709250"/>
            <a:ext cx="1841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ASSOCIATED-WITH</a:t>
            </a:r>
          </a:p>
        </p:txBody>
      </p:sp>
      <p:sp>
        <p:nvSpPr>
          <p:cNvPr id="287" name="Shape 287"/>
          <p:cNvSpPr/>
          <p:nvPr/>
        </p:nvSpPr>
        <p:spPr>
          <a:xfrm>
            <a:off x="1402962" y="4287350"/>
            <a:ext cx="14403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Tissue Damage</a:t>
            </a:r>
          </a:p>
        </p:txBody>
      </p:sp>
      <p:cxnSp>
        <p:nvCxnSpPr>
          <p:cNvPr id="288" name="Shape 288"/>
          <p:cNvCxnSpPr>
            <a:stCxn id="279" idx="2"/>
            <a:endCxn id="287" idx="3"/>
          </p:cNvCxnSpPr>
          <p:nvPr/>
        </p:nvCxnSpPr>
        <p:spPr>
          <a:xfrm flipH="1">
            <a:off x="2843287" y="4116700"/>
            <a:ext cx="885000" cy="37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89" name="Shape 289"/>
          <p:cNvSpPr txBox="1"/>
          <p:nvPr/>
        </p:nvSpPr>
        <p:spPr>
          <a:xfrm>
            <a:off x="2830737" y="3971500"/>
            <a:ext cx="589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IS-A</a:t>
            </a:r>
          </a:p>
        </p:txBody>
      </p:sp>
      <p:cxnSp>
        <p:nvCxnSpPr>
          <p:cNvPr id="290" name="Shape 290"/>
          <p:cNvCxnSpPr>
            <a:stCxn id="276" idx="2"/>
            <a:endCxn id="287" idx="0"/>
          </p:cNvCxnSpPr>
          <p:nvPr/>
        </p:nvCxnSpPr>
        <p:spPr>
          <a:xfrm>
            <a:off x="1645387" y="2453750"/>
            <a:ext cx="477600" cy="183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91" name="Shape 291"/>
          <p:cNvSpPr txBox="1"/>
          <p:nvPr/>
        </p:nvSpPr>
        <p:spPr>
          <a:xfrm>
            <a:off x="1779537" y="3067612"/>
            <a:ext cx="10512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CAUSES</a:t>
            </a:r>
          </a:p>
        </p:txBody>
      </p:sp>
      <p:sp>
        <p:nvSpPr>
          <p:cNvPr id="292" name="Shape 292"/>
          <p:cNvSpPr/>
          <p:nvPr/>
        </p:nvSpPr>
        <p:spPr>
          <a:xfrm>
            <a:off x="5522537" y="2880950"/>
            <a:ext cx="18417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Myocardial Infarction</a:t>
            </a:r>
          </a:p>
        </p:txBody>
      </p:sp>
      <p:cxnSp>
        <p:nvCxnSpPr>
          <p:cNvPr id="293" name="Shape 293"/>
          <p:cNvCxnSpPr>
            <a:stCxn id="275" idx="2"/>
            <a:endCxn id="292" idx="0"/>
          </p:cNvCxnSpPr>
          <p:nvPr/>
        </p:nvCxnSpPr>
        <p:spPr>
          <a:xfrm>
            <a:off x="5881162" y="2453750"/>
            <a:ext cx="562200" cy="42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94" name="Shape 294"/>
          <p:cNvSpPr txBox="1"/>
          <p:nvPr/>
        </p:nvSpPr>
        <p:spPr>
          <a:xfrm>
            <a:off x="6276912" y="2453750"/>
            <a:ext cx="896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TREATS</a:t>
            </a:r>
          </a:p>
        </p:txBody>
      </p:sp>
      <p:sp>
        <p:nvSpPr>
          <p:cNvPr id="295" name="Shape 295"/>
          <p:cNvSpPr/>
          <p:nvPr/>
        </p:nvSpPr>
        <p:spPr>
          <a:xfrm>
            <a:off x="7054612" y="3592150"/>
            <a:ext cx="12144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Heart Arrest</a:t>
            </a:r>
          </a:p>
        </p:txBody>
      </p:sp>
      <p:cxnSp>
        <p:nvCxnSpPr>
          <p:cNvPr id="296" name="Shape 296"/>
          <p:cNvCxnSpPr>
            <a:stCxn id="292" idx="2"/>
            <a:endCxn id="295" idx="0"/>
          </p:cNvCxnSpPr>
          <p:nvPr/>
        </p:nvCxnSpPr>
        <p:spPr>
          <a:xfrm>
            <a:off x="6443387" y="3282050"/>
            <a:ext cx="1218300" cy="3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97" name="Shape 297"/>
          <p:cNvSpPr txBox="1"/>
          <p:nvPr/>
        </p:nvSpPr>
        <p:spPr>
          <a:xfrm>
            <a:off x="7187362" y="3170000"/>
            <a:ext cx="12144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IS-A</a:t>
            </a:r>
          </a:p>
        </p:txBody>
      </p:sp>
      <p:cxnSp>
        <p:nvCxnSpPr>
          <p:cNvPr id="298" name="Shape 298"/>
          <p:cNvCxnSpPr>
            <a:stCxn id="295" idx="2"/>
            <a:endCxn id="284" idx="3"/>
          </p:cNvCxnSpPr>
          <p:nvPr/>
        </p:nvCxnSpPr>
        <p:spPr>
          <a:xfrm flipH="1">
            <a:off x="7350712" y="3993250"/>
            <a:ext cx="311100" cy="43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99" name="Shape 299"/>
          <p:cNvSpPr txBox="1"/>
          <p:nvPr/>
        </p:nvSpPr>
        <p:spPr>
          <a:xfrm>
            <a:off x="7475700" y="4101700"/>
            <a:ext cx="12183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CAUSED BY</a:t>
            </a:r>
          </a:p>
        </p:txBody>
      </p:sp>
      <p:cxnSp>
        <p:nvCxnSpPr>
          <p:cNvPr id="300" name="Shape 300"/>
          <p:cNvCxnSpPr>
            <a:stCxn id="275" idx="3"/>
            <a:endCxn id="297" idx="2"/>
          </p:cNvCxnSpPr>
          <p:nvPr/>
        </p:nvCxnSpPr>
        <p:spPr>
          <a:xfrm>
            <a:off x="6406762" y="2253200"/>
            <a:ext cx="1387800" cy="1317900"/>
          </a:xfrm>
          <a:prstGeom prst="curvedConnector4">
            <a:avLst>
              <a:gd fmla="val 104760" name="adj1"/>
              <a:gd fmla="val 9479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301" name="Shape 301"/>
          <p:cNvSpPr txBox="1"/>
          <p:nvPr/>
        </p:nvSpPr>
        <p:spPr>
          <a:xfrm>
            <a:off x="7636487" y="2348737"/>
            <a:ext cx="896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TREATS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4610512" y="2525737"/>
            <a:ext cx="3114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0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7160775" y="2056550"/>
            <a:ext cx="9792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0.1276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7475699" y="4502800"/>
            <a:ext cx="13143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0.0485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4120212" y="4240150"/>
            <a:ext cx="13143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0.4057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3326025" y="4302337"/>
            <a:ext cx="3114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0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2933462" y="3181975"/>
            <a:ext cx="13143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1.2594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1728500" y="2711325"/>
            <a:ext cx="3945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-1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2695625" y="1977650"/>
            <a:ext cx="3945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-1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200"/>
              <a:t>Dijkstra's</a:t>
            </a:r>
          </a:p>
        </p:txBody>
      </p:sp>
      <p:sp>
        <p:nvSpPr>
          <p:cNvPr id="315" name="Shape 315"/>
          <p:cNvSpPr/>
          <p:nvPr/>
        </p:nvSpPr>
        <p:spPr>
          <a:xfrm>
            <a:off x="3315337" y="2666525"/>
            <a:ext cx="8259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ADVIL</a:t>
            </a:r>
          </a:p>
        </p:txBody>
      </p:sp>
      <p:sp>
        <p:nvSpPr>
          <p:cNvPr id="316" name="Shape 316"/>
          <p:cNvSpPr/>
          <p:nvPr/>
        </p:nvSpPr>
        <p:spPr>
          <a:xfrm>
            <a:off x="5355562" y="2052650"/>
            <a:ext cx="10512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Ibuprofen</a:t>
            </a:r>
          </a:p>
        </p:txBody>
      </p:sp>
      <p:sp>
        <p:nvSpPr>
          <p:cNvPr id="317" name="Shape 317"/>
          <p:cNvSpPr/>
          <p:nvPr/>
        </p:nvSpPr>
        <p:spPr>
          <a:xfrm>
            <a:off x="954637" y="2052650"/>
            <a:ext cx="13815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Tumor Growth</a:t>
            </a:r>
          </a:p>
        </p:txBody>
      </p:sp>
      <p:cxnSp>
        <p:nvCxnSpPr>
          <p:cNvPr id="318" name="Shape 318"/>
          <p:cNvCxnSpPr>
            <a:stCxn id="315" idx="3"/>
            <a:endCxn id="316" idx="1"/>
          </p:cNvCxnSpPr>
          <p:nvPr/>
        </p:nvCxnSpPr>
        <p:spPr>
          <a:xfrm flipH="1" rot="10800000">
            <a:off x="4141237" y="2253275"/>
            <a:ext cx="1214400" cy="6138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19" name="Shape 319"/>
          <p:cNvCxnSpPr>
            <a:stCxn id="315" idx="1"/>
            <a:endCxn id="317" idx="3"/>
          </p:cNvCxnSpPr>
          <p:nvPr/>
        </p:nvCxnSpPr>
        <p:spPr>
          <a:xfrm rot="10800000">
            <a:off x="2336137" y="2253275"/>
            <a:ext cx="979200" cy="6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20" name="Shape 320"/>
          <p:cNvSpPr/>
          <p:nvPr/>
        </p:nvSpPr>
        <p:spPr>
          <a:xfrm>
            <a:off x="3315337" y="3715600"/>
            <a:ext cx="8259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Myalgia</a:t>
            </a:r>
          </a:p>
        </p:txBody>
      </p:sp>
      <p:cxnSp>
        <p:nvCxnSpPr>
          <p:cNvPr id="321" name="Shape 321"/>
          <p:cNvCxnSpPr>
            <a:stCxn id="315" idx="2"/>
            <a:endCxn id="320" idx="0"/>
          </p:cNvCxnSpPr>
          <p:nvPr/>
        </p:nvCxnSpPr>
        <p:spPr>
          <a:xfrm>
            <a:off x="3728287" y="3067625"/>
            <a:ext cx="0" cy="648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22" name="Shape 322"/>
          <p:cNvSpPr txBox="1"/>
          <p:nvPr/>
        </p:nvSpPr>
        <p:spPr>
          <a:xfrm>
            <a:off x="4330037" y="2253275"/>
            <a:ext cx="589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IS-A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3728287" y="3191050"/>
            <a:ext cx="896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TREATS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2600037" y="2163575"/>
            <a:ext cx="10512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AFFECTS</a:t>
            </a:r>
          </a:p>
        </p:txBody>
      </p:sp>
      <p:sp>
        <p:nvSpPr>
          <p:cNvPr id="325" name="Shape 325"/>
          <p:cNvSpPr/>
          <p:nvPr/>
        </p:nvSpPr>
        <p:spPr>
          <a:xfrm>
            <a:off x="5355562" y="4227450"/>
            <a:ext cx="19950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Inflammatory disorder</a:t>
            </a:r>
          </a:p>
        </p:txBody>
      </p:sp>
      <p:cxnSp>
        <p:nvCxnSpPr>
          <p:cNvPr id="326" name="Shape 326"/>
          <p:cNvCxnSpPr>
            <a:stCxn id="320" idx="3"/>
            <a:endCxn id="325" idx="1"/>
          </p:cNvCxnSpPr>
          <p:nvPr/>
        </p:nvCxnSpPr>
        <p:spPr>
          <a:xfrm>
            <a:off x="4141237" y="3916150"/>
            <a:ext cx="1214400" cy="511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27" name="Shape 327"/>
          <p:cNvSpPr txBox="1"/>
          <p:nvPr/>
        </p:nvSpPr>
        <p:spPr>
          <a:xfrm>
            <a:off x="4435226" y="3709250"/>
            <a:ext cx="20421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ASSOCIATED-WITH</a:t>
            </a:r>
          </a:p>
        </p:txBody>
      </p:sp>
      <p:sp>
        <p:nvSpPr>
          <p:cNvPr id="328" name="Shape 328"/>
          <p:cNvSpPr/>
          <p:nvPr/>
        </p:nvSpPr>
        <p:spPr>
          <a:xfrm>
            <a:off x="1402962" y="4287350"/>
            <a:ext cx="14403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Tissue Damage</a:t>
            </a:r>
          </a:p>
        </p:txBody>
      </p:sp>
      <p:cxnSp>
        <p:nvCxnSpPr>
          <p:cNvPr id="329" name="Shape 329"/>
          <p:cNvCxnSpPr>
            <a:stCxn id="320" idx="2"/>
            <a:endCxn id="328" idx="3"/>
          </p:cNvCxnSpPr>
          <p:nvPr/>
        </p:nvCxnSpPr>
        <p:spPr>
          <a:xfrm flipH="1">
            <a:off x="2843287" y="4116700"/>
            <a:ext cx="885000" cy="37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30" name="Shape 330"/>
          <p:cNvSpPr txBox="1"/>
          <p:nvPr/>
        </p:nvSpPr>
        <p:spPr>
          <a:xfrm>
            <a:off x="2830737" y="3971500"/>
            <a:ext cx="589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IS-A</a:t>
            </a:r>
          </a:p>
        </p:txBody>
      </p:sp>
      <p:cxnSp>
        <p:nvCxnSpPr>
          <p:cNvPr id="331" name="Shape 331"/>
          <p:cNvCxnSpPr>
            <a:stCxn id="317" idx="2"/>
            <a:endCxn id="328" idx="0"/>
          </p:cNvCxnSpPr>
          <p:nvPr/>
        </p:nvCxnSpPr>
        <p:spPr>
          <a:xfrm>
            <a:off x="1645387" y="2453750"/>
            <a:ext cx="477600" cy="183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32" name="Shape 332"/>
          <p:cNvSpPr txBox="1"/>
          <p:nvPr/>
        </p:nvSpPr>
        <p:spPr>
          <a:xfrm>
            <a:off x="1779537" y="3067612"/>
            <a:ext cx="10512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CAUSES</a:t>
            </a:r>
          </a:p>
        </p:txBody>
      </p:sp>
      <p:sp>
        <p:nvSpPr>
          <p:cNvPr id="333" name="Shape 333"/>
          <p:cNvSpPr/>
          <p:nvPr/>
        </p:nvSpPr>
        <p:spPr>
          <a:xfrm>
            <a:off x="5522537" y="2880950"/>
            <a:ext cx="18417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Myocardial Infarction</a:t>
            </a:r>
          </a:p>
        </p:txBody>
      </p:sp>
      <p:cxnSp>
        <p:nvCxnSpPr>
          <p:cNvPr id="334" name="Shape 334"/>
          <p:cNvCxnSpPr>
            <a:stCxn id="316" idx="2"/>
            <a:endCxn id="333" idx="0"/>
          </p:cNvCxnSpPr>
          <p:nvPr/>
        </p:nvCxnSpPr>
        <p:spPr>
          <a:xfrm>
            <a:off x="5881162" y="2453750"/>
            <a:ext cx="562200" cy="42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35" name="Shape 335"/>
          <p:cNvSpPr txBox="1"/>
          <p:nvPr/>
        </p:nvSpPr>
        <p:spPr>
          <a:xfrm>
            <a:off x="6276912" y="2453750"/>
            <a:ext cx="896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TREATS</a:t>
            </a:r>
          </a:p>
        </p:txBody>
      </p:sp>
      <p:sp>
        <p:nvSpPr>
          <p:cNvPr id="336" name="Shape 336"/>
          <p:cNvSpPr/>
          <p:nvPr/>
        </p:nvSpPr>
        <p:spPr>
          <a:xfrm>
            <a:off x="7054612" y="3592150"/>
            <a:ext cx="12144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Heart Arrest</a:t>
            </a:r>
          </a:p>
        </p:txBody>
      </p:sp>
      <p:cxnSp>
        <p:nvCxnSpPr>
          <p:cNvPr id="337" name="Shape 337"/>
          <p:cNvCxnSpPr>
            <a:stCxn id="333" idx="2"/>
            <a:endCxn id="336" idx="0"/>
          </p:cNvCxnSpPr>
          <p:nvPr/>
        </p:nvCxnSpPr>
        <p:spPr>
          <a:xfrm>
            <a:off x="6443387" y="3282050"/>
            <a:ext cx="1218300" cy="3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38" name="Shape 338"/>
          <p:cNvSpPr txBox="1"/>
          <p:nvPr/>
        </p:nvSpPr>
        <p:spPr>
          <a:xfrm>
            <a:off x="7187362" y="3170000"/>
            <a:ext cx="12144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IS-A</a:t>
            </a:r>
          </a:p>
        </p:txBody>
      </p:sp>
      <p:cxnSp>
        <p:nvCxnSpPr>
          <p:cNvPr id="339" name="Shape 339"/>
          <p:cNvCxnSpPr>
            <a:stCxn id="336" idx="2"/>
            <a:endCxn id="325" idx="3"/>
          </p:cNvCxnSpPr>
          <p:nvPr/>
        </p:nvCxnSpPr>
        <p:spPr>
          <a:xfrm flipH="1">
            <a:off x="7350712" y="3993250"/>
            <a:ext cx="311100" cy="4347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40" name="Shape 340"/>
          <p:cNvSpPr txBox="1"/>
          <p:nvPr/>
        </p:nvSpPr>
        <p:spPr>
          <a:xfrm>
            <a:off x="7728624" y="4101700"/>
            <a:ext cx="14403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CAUSED BY</a:t>
            </a:r>
          </a:p>
        </p:txBody>
      </p:sp>
      <p:cxnSp>
        <p:nvCxnSpPr>
          <p:cNvPr id="341" name="Shape 341"/>
          <p:cNvCxnSpPr>
            <a:stCxn id="316" idx="3"/>
            <a:endCxn id="338" idx="2"/>
          </p:cNvCxnSpPr>
          <p:nvPr/>
        </p:nvCxnSpPr>
        <p:spPr>
          <a:xfrm>
            <a:off x="6406762" y="2253200"/>
            <a:ext cx="1387800" cy="1317900"/>
          </a:xfrm>
          <a:prstGeom prst="curvedConnector4">
            <a:avLst>
              <a:gd fmla="val 104760" name="adj1"/>
              <a:gd fmla="val 94797" name="adj2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342" name="Shape 342"/>
          <p:cNvSpPr txBox="1"/>
          <p:nvPr/>
        </p:nvSpPr>
        <p:spPr>
          <a:xfrm>
            <a:off x="7636487" y="2348737"/>
            <a:ext cx="896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TREATS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4610512" y="2525737"/>
            <a:ext cx="3114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0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7160775" y="2056550"/>
            <a:ext cx="9792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0.1276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7484599" y="4313450"/>
            <a:ext cx="13143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0.0485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4120212" y="4240150"/>
            <a:ext cx="13143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0.4057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3326025" y="4302337"/>
            <a:ext cx="3114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0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2933462" y="3181975"/>
            <a:ext cx="13143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1.2594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1728500" y="2711325"/>
            <a:ext cx="3945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-1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2695625" y="1977650"/>
            <a:ext cx="3945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674EA7"/>
                </a:solidFill>
              </a:rPr>
              <a:t>-1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5026525" y="4656575"/>
            <a:ext cx="7485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1.6651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6678300" y="4656575"/>
            <a:ext cx="7485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accent2"/>
                </a:solidFill>
              </a:rPr>
              <a:t>0.1761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The scores obtained by running these algorithms between medical terms in the database were evaluated against a human produced gold standard.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Evaluation was conducted by obtaining the Spearman Rank Correlation statistic comparing the ranking of scores in the gold standard to the algorithm produced data.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0" y="8900"/>
            <a:ext cx="4269000" cy="514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4" name="Shape 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162" y="330775"/>
            <a:ext cx="1781175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6812" y="302200"/>
            <a:ext cx="2886075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/>
        </p:nvSpPr>
        <p:spPr>
          <a:xfrm>
            <a:off x="971400" y="0"/>
            <a:ext cx="21747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Gold Standard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5856312" y="-55650"/>
            <a:ext cx="19071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Algorithm Generated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Our initial set of algorithm produced data provided a </a:t>
            </a:r>
            <a:r>
              <a:rPr b="1" lang="en"/>
              <a:t>low ranking coefficient</a:t>
            </a:r>
            <a:r>
              <a:rPr lang="en"/>
              <a:t> when compared to the gold standard proving that just path length based aggregation would not provide enough information to determine word associativity.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375" name="Shape 3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8312" y="3000000"/>
            <a:ext cx="2200275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Problem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order to help computers understand human language, they must first be able to determine how words relate to one another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Humans can quickly determine the extent to which two words are related.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SemMed Interface, utilizing linguistic data, will provide an algorithmic means for a computer to answer this same question.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We currently plan to utilize the associativity data provided in the UMLS::Association package to gather results for further evaluation.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460950" y="-2206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pic>
        <p:nvPicPr>
          <p:cNvPr id="387" name="Shape 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350" y="663075"/>
            <a:ext cx="6723073" cy="43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Data: Semantic Medline Database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7150" y="1797825"/>
            <a:ext cx="4969875" cy="322804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13,000,000+ Medical Terms.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85,000,000+ Word Relationships.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 whole lot of data.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Data</a:t>
            </a:r>
          </a:p>
        </p:txBody>
      </p:sp>
      <p:sp>
        <p:nvSpPr>
          <p:cNvPr id="87" name="Shape 87"/>
          <p:cNvSpPr/>
          <p:nvPr/>
        </p:nvSpPr>
        <p:spPr>
          <a:xfrm>
            <a:off x="3315337" y="2666525"/>
            <a:ext cx="8259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ADVIL</a:t>
            </a:r>
          </a:p>
        </p:txBody>
      </p:sp>
      <p:sp>
        <p:nvSpPr>
          <p:cNvPr id="88" name="Shape 88"/>
          <p:cNvSpPr/>
          <p:nvPr/>
        </p:nvSpPr>
        <p:spPr>
          <a:xfrm>
            <a:off x="5355562" y="2052650"/>
            <a:ext cx="10512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Ibuprofen</a:t>
            </a:r>
          </a:p>
        </p:txBody>
      </p:sp>
      <p:sp>
        <p:nvSpPr>
          <p:cNvPr id="89" name="Shape 89"/>
          <p:cNvSpPr/>
          <p:nvPr/>
        </p:nvSpPr>
        <p:spPr>
          <a:xfrm>
            <a:off x="954637" y="2052650"/>
            <a:ext cx="13815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Tumor Growth</a:t>
            </a:r>
          </a:p>
        </p:txBody>
      </p:sp>
      <p:cxnSp>
        <p:nvCxnSpPr>
          <p:cNvPr id="90" name="Shape 90"/>
          <p:cNvCxnSpPr>
            <a:stCxn id="87" idx="3"/>
            <a:endCxn id="88" idx="1"/>
          </p:cNvCxnSpPr>
          <p:nvPr/>
        </p:nvCxnSpPr>
        <p:spPr>
          <a:xfrm flipH="1" rot="10800000">
            <a:off x="4141237" y="2253275"/>
            <a:ext cx="1214400" cy="6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1" name="Shape 91"/>
          <p:cNvCxnSpPr>
            <a:stCxn id="87" idx="1"/>
            <a:endCxn id="89" idx="3"/>
          </p:cNvCxnSpPr>
          <p:nvPr/>
        </p:nvCxnSpPr>
        <p:spPr>
          <a:xfrm rot="10800000">
            <a:off x="2336137" y="2253275"/>
            <a:ext cx="979200" cy="6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2" name="Shape 92"/>
          <p:cNvSpPr/>
          <p:nvPr/>
        </p:nvSpPr>
        <p:spPr>
          <a:xfrm>
            <a:off x="3315337" y="3715600"/>
            <a:ext cx="8259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Myalgia</a:t>
            </a:r>
          </a:p>
        </p:txBody>
      </p:sp>
      <p:cxnSp>
        <p:nvCxnSpPr>
          <p:cNvPr id="93" name="Shape 93"/>
          <p:cNvCxnSpPr>
            <a:stCxn id="87" idx="2"/>
            <a:endCxn id="92" idx="0"/>
          </p:cNvCxnSpPr>
          <p:nvPr/>
        </p:nvCxnSpPr>
        <p:spPr>
          <a:xfrm>
            <a:off x="3728287" y="3067625"/>
            <a:ext cx="0" cy="64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4" name="Shape 94"/>
          <p:cNvSpPr txBox="1"/>
          <p:nvPr/>
        </p:nvSpPr>
        <p:spPr>
          <a:xfrm>
            <a:off x="4330037" y="2253275"/>
            <a:ext cx="589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IS-A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3728287" y="3191050"/>
            <a:ext cx="896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TREATS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2600037" y="2163575"/>
            <a:ext cx="10512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AFFECTS</a:t>
            </a:r>
          </a:p>
        </p:txBody>
      </p:sp>
      <p:sp>
        <p:nvSpPr>
          <p:cNvPr id="97" name="Shape 97"/>
          <p:cNvSpPr/>
          <p:nvPr/>
        </p:nvSpPr>
        <p:spPr>
          <a:xfrm>
            <a:off x="5355562" y="4227450"/>
            <a:ext cx="19950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Inflammatory disorder</a:t>
            </a:r>
          </a:p>
        </p:txBody>
      </p:sp>
      <p:cxnSp>
        <p:nvCxnSpPr>
          <p:cNvPr id="98" name="Shape 98"/>
          <p:cNvCxnSpPr>
            <a:stCxn id="92" idx="3"/>
            <a:endCxn id="97" idx="1"/>
          </p:cNvCxnSpPr>
          <p:nvPr/>
        </p:nvCxnSpPr>
        <p:spPr>
          <a:xfrm>
            <a:off x="4141237" y="3916150"/>
            <a:ext cx="1214400" cy="51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9" name="Shape 99"/>
          <p:cNvSpPr txBox="1"/>
          <p:nvPr/>
        </p:nvSpPr>
        <p:spPr>
          <a:xfrm>
            <a:off x="4435212" y="3709250"/>
            <a:ext cx="1841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ASSOCIATED-WITH</a:t>
            </a:r>
          </a:p>
        </p:txBody>
      </p:sp>
      <p:sp>
        <p:nvSpPr>
          <p:cNvPr id="100" name="Shape 100"/>
          <p:cNvSpPr/>
          <p:nvPr/>
        </p:nvSpPr>
        <p:spPr>
          <a:xfrm>
            <a:off x="1402962" y="4287350"/>
            <a:ext cx="14403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Tissue Damage</a:t>
            </a:r>
          </a:p>
        </p:txBody>
      </p:sp>
      <p:cxnSp>
        <p:nvCxnSpPr>
          <p:cNvPr id="101" name="Shape 101"/>
          <p:cNvCxnSpPr>
            <a:stCxn id="92" idx="2"/>
            <a:endCxn id="100" idx="3"/>
          </p:cNvCxnSpPr>
          <p:nvPr/>
        </p:nvCxnSpPr>
        <p:spPr>
          <a:xfrm flipH="1">
            <a:off x="2843287" y="4116700"/>
            <a:ext cx="885000" cy="37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2" name="Shape 102"/>
          <p:cNvSpPr txBox="1"/>
          <p:nvPr/>
        </p:nvSpPr>
        <p:spPr>
          <a:xfrm>
            <a:off x="2830737" y="3971500"/>
            <a:ext cx="589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IS-A</a:t>
            </a:r>
          </a:p>
        </p:txBody>
      </p:sp>
      <p:cxnSp>
        <p:nvCxnSpPr>
          <p:cNvPr id="103" name="Shape 103"/>
          <p:cNvCxnSpPr>
            <a:stCxn id="89" idx="2"/>
            <a:endCxn id="100" idx="0"/>
          </p:cNvCxnSpPr>
          <p:nvPr/>
        </p:nvCxnSpPr>
        <p:spPr>
          <a:xfrm>
            <a:off x="1645387" y="2453750"/>
            <a:ext cx="477600" cy="183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4" name="Shape 104"/>
          <p:cNvSpPr txBox="1"/>
          <p:nvPr/>
        </p:nvSpPr>
        <p:spPr>
          <a:xfrm>
            <a:off x="1779537" y="3067612"/>
            <a:ext cx="10512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CAUSES</a:t>
            </a:r>
          </a:p>
        </p:txBody>
      </p:sp>
      <p:sp>
        <p:nvSpPr>
          <p:cNvPr id="105" name="Shape 105"/>
          <p:cNvSpPr/>
          <p:nvPr/>
        </p:nvSpPr>
        <p:spPr>
          <a:xfrm>
            <a:off x="5522537" y="2880950"/>
            <a:ext cx="18417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Myocardial Infarction</a:t>
            </a:r>
          </a:p>
        </p:txBody>
      </p:sp>
      <p:cxnSp>
        <p:nvCxnSpPr>
          <p:cNvPr id="106" name="Shape 106"/>
          <p:cNvCxnSpPr>
            <a:stCxn id="88" idx="2"/>
            <a:endCxn id="105" idx="0"/>
          </p:cNvCxnSpPr>
          <p:nvPr/>
        </p:nvCxnSpPr>
        <p:spPr>
          <a:xfrm>
            <a:off x="5881162" y="2453750"/>
            <a:ext cx="562200" cy="42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7" name="Shape 107"/>
          <p:cNvSpPr txBox="1"/>
          <p:nvPr/>
        </p:nvSpPr>
        <p:spPr>
          <a:xfrm>
            <a:off x="6276912" y="2453750"/>
            <a:ext cx="896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TREATS</a:t>
            </a:r>
          </a:p>
        </p:txBody>
      </p:sp>
      <p:sp>
        <p:nvSpPr>
          <p:cNvPr id="108" name="Shape 108"/>
          <p:cNvSpPr/>
          <p:nvPr/>
        </p:nvSpPr>
        <p:spPr>
          <a:xfrm>
            <a:off x="7054612" y="3592150"/>
            <a:ext cx="1214400" cy="40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Heart Arrest</a:t>
            </a:r>
          </a:p>
        </p:txBody>
      </p:sp>
      <p:cxnSp>
        <p:nvCxnSpPr>
          <p:cNvPr id="109" name="Shape 109"/>
          <p:cNvCxnSpPr>
            <a:stCxn id="105" idx="2"/>
            <a:endCxn id="108" idx="0"/>
          </p:cNvCxnSpPr>
          <p:nvPr/>
        </p:nvCxnSpPr>
        <p:spPr>
          <a:xfrm>
            <a:off x="6443387" y="3282050"/>
            <a:ext cx="1218300" cy="3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0" name="Shape 110"/>
          <p:cNvSpPr txBox="1"/>
          <p:nvPr/>
        </p:nvSpPr>
        <p:spPr>
          <a:xfrm>
            <a:off x="7187362" y="3170000"/>
            <a:ext cx="12144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 A</a:t>
            </a:r>
          </a:p>
        </p:txBody>
      </p:sp>
      <p:cxnSp>
        <p:nvCxnSpPr>
          <p:cNvPr id="111" name="Shape 111"/>
          <p:cNvCxnSpPr>
            <a:stCxn id="108" idx="2"/>
            <a:endCxn id="97" idx="3"/>
          </p:cNvCxnSpPr>
          <p:nvPr/>
        </p:nvCxnSpPr>
        <p:spPr>
          <a:xfrm flipH="1">
            <a:off x="7350712" y="3993250"/>
            <a:ext cx="311100" cy="43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2" name="Shape 112"/>
          <p:cNvSpPr txBox="1"/>
          <p:nvPr/>
        </p:nvSpPr>
        <p:spPr>
          <a:xfrm>
            <a:off x="7475700" y="4101700"/>
            <a:ext cx="12183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CAUSED BY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Goal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Given 2 medical terms in the database, give a score indicating how similar/associated those words are.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Plan of Attack: Graph Traversal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255975" y="1876150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Consider WORDS as a graph </a:t>
            </a:r>
            <a:r>
              <a:rPr b="1" lang="en">
                <a:solidFill>
                  <a:srgbClr val="6AA84F"/>
                </a:solidFill>
              </a:rPr>
              <a:t>vertices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Consider WORD RELATIONSHIPS as graph </a:t>
            </a:r>
            <a:r>
              <a:rPr b="1" lang="en">
                <a:solidFill>
                  <a:srgbClr val="E69138"/>
                </a:solidFill>
              </a:rPr>
              <a:t>edges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Consider UMLS::Association Scores as </a:t>
            </a:r>
            <a:r>
              <a:rPr b="1" lang="en">
                <a:solidFill>
                  <a:srgbClr val="351C75"/>
                </a:solidFill>
              </a:rPr>
              <a:t>edge weights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715" y="2198725"/>
            <a:ext cx="2620359" cy="206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1150337" y="4274012"/>
            <a:ext cx="825900" cy="4011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Myalgia</a:t>
            </a:r>
          </a:p>
        </p:txBody>
      </p:sp>
      <p:sp>
        <p:nvSpPr>
          <p:cNvPr id="127" name="Shape 127"/>
          <p:cNvSpPr/>
          <p:nvPr/>
        </p:nvSpPr>
        <p:spPr>
          <a:xfrm>
            <a:off x="3190649" y="3679600"/>
            <a:ext cx="623700" cy="4011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Pain</a:t>
            </a:r>
          </a:p>
        </p:txBody>
      </p:sp>
      <p:cxnSp>
        <p:nvCxnSpPr>
          <p:cNvPr id="128" name="Shape 128"/>
          <p:cNvCxnSpPr>
            <a:stCxn id="129" idx="3"/>
            <a:endCxn id="127" idx="1"/>
          </p:cNvCxnSpPr>
          <p:nvPr/>
        </p:nvCxnSpPr>
        <p:spPr>
          <a:xfrm flipH="1" rot="10800000">
            <a:off x="1976249" y="3880150"/>
            <a:ext cx="1214400" cy="6138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0" name="Shape 130"/>
          <p:cNvSpPr txBox="1"/>
          <p:nvPr/>
        </p:nvSpPr>
        <p:spPr>
          <a:xfrm>
            <a:off x="1799749" y="3733075"/>
            <a:ext cx="9453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E69138"/>
                </a:solidFill>
              </a:rPr>
              <a:t>CAUSES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477625" y="4215525"/>
            <a:ext cx="8259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351C75"/>
                </a:solidFill>
              </a:rPr>
              <a:t>8.7060*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7825000" y="4821525"/>
            <a:ext cx="11052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351C75"/>
                </a:solidFill>
              </a:rPr>
              <a:t>*T-score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Calculation of Edge Weights: UMLS::Association PERL Package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UMLS::Association package provides a PERL interface that, given 2 concepts(medical terms), returns an association score between them.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This score is a statistic calculated by analyzing word co-occurrences in large texts.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Algorithms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Breadth-First-Search (BFS)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Dijkstra's Shortest Path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100" y="2147750"/>
            <a:ext cx="3554200" cy="26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Breadth First Search</a:t>
            </a:r>
          </a:p>
        </p:txBody>
      </p:sp>
      <p:sp>
        <p:nvSpPr>
          <p:cNvPr id="151" name="Shape 151"/>
          <p:cNvSpPr/>
          <p:nvPr/>
        </p:nvSpPr>
        <p:spPr>
          <a:xfrm>
            <a:off x="3063012" y="2996275"/>
            <a:ext cx="825900" cy="401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ADVIL</a:t>
            </a:r>
          </a:p>
        </p:txBody>
      </p:sp>
      <p:sp>
        <p:nvSpPr>
          <p:cNvPr id="152" name="Shape 152"/>
          <p:cNvSpPr/>
          <p:nvPr/>
        </p:nvSpPr>
        <p:spPr>
          <a:xfrm>
            <a:off x="5103237" y="2382400"/>
            <a:ext cx="1051200" cy="401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6D7A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Ibuprofen</a:t>
            </a:r>
          </a:p>
        </p:txBody>
      </p:sp>
      <p:sp>
        <p:nvSpPr>
          <p:cNvPr id="153" name="Shape 153"/>
          <p:cNvSpPr/>
          <p:nvPr/>
        </p:nvSpPr>
        <p:spPr>
          <a:xfrm>
            <a:off x="702312" y="2382400"/>
            <a:ext cx="1381500" cy="401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B6D7A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Tumor Growth</a:t>
            </a:r>
          </a:p>
        </p:txBody>
      </p:sp>
      <p:cxnSp>
        <p:nvCxnSpPr>
          <p:cNvPr id="154" name="Shape 154"/>
          <p:cNvCxnSpPr>
            <a:stCxn id="151" idx="3"/>
            <a:endCxn id="152" idx="1"/>
          </p:cNvCxnSpPr>
          <p:nvPr/>
        </p:nvCxnSpPr>
        <p:spPr>
          <a:xfrm flipH="1" rot="10800000">
            <a:off x="3888912" y="2583025"/>
            <a:ext cx="1214400" cy="6138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5" name="Shape 155"/>
          <p:cNvCxnSpPr>
            <a:stCxn id="151" idx="1"/>
            <a:endCxn id="153" idx="3"/>
          </p:cNvCxnSpPr>
          <p:nvPr/>
        </p:nvCxnSpPr>
        <p:spPr>
          <a:xfrm rot="10800000">
            <a:off x="2083812" y="2583025"/>
            <a:ext cx="979200" cy="613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6" name="Shape 156"/>
          <p:cNvSpPr/>
          <p:nvPr/>
        </p:nvSpPr>
        <p:spPr>
          <a:xfrm>
            <a:off x="3063012" y="4045350"/>
            <a:ext cx="825900" cy="401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6D7A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Myalgia</a:t>
            </a:r>
          </a:p>
        </p:txBody>
      </p:sp>
      <p:cxnSp>
        <p:nvCxnSpPr>
          <p:cNvPr id="157" name="Shape 157"/>
          <p:cNvCxnSpPr>
            <a:stCxn id="151" idx="2"/>
            <a:endCxn id="156" idx="0"/>
          </p:cNvCxnSpPr>
          <p:nvPr/>
        </p:nvCxnSpPr>
        <p:spPr>
          <a:xfrm>
            <a:off x="3475962" y="3397375"/>
            <a:ext cx="0" cy="648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8" name="Shape 158"/>
          <p:cNvSpPr txBox="1"/>
          <p:nvPr/>
        </p:nvSpPr>
        <p:spPr>
          <a:xfrm>
            <a:off x="4077712" y="2583025"/>
            <a:ext cx="589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IS-A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475962" y="3520800"/>
            <a:ext cx="896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TREATS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2347712" y="2493325"/>
            <a:ext cx="10512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AFFECTS</a:t>
            </a:r>
          </a:p>
        </p:txBody>
      </p:sp>
      <p:sp>
        <p:nvSpPr>
          <p:cNvPr id="161" name="Shape 161"/>
          <p:cNvSpPr/>
          <p:nvPr/>
        </p:nvSpPr>
        <p:spPr>
          <a:xfrm>
            <a:off x="5103237" y="4557200"/>
            <a:ext cx="1995000" cy="401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6D7A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Inflammatory disorder</a:t>
            </a:r>
          </a:p>
        </p:txBody>
      </p:sp>
      <p:cxnSp>
        <p:nvCxnSpPr>
          <p:cNvPr id="162" name="Shape 162"/>
          <p:cNvCxnSpPr>
            <a:stCxn id="156" idx="3"/>
            <a:endCxn id="161" idx="1"/>
          </p:cNvCxnSpPr>
          <p:nvPr/>
        </p:nvCxnSpPr>
        <p:spPr>
          <a:xfrm>
            <a:off x="3888912" y="4245900"/>
            <a:ext cx="1214400" cy="511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3" name="Shape 163"/>
          <p:cNvSpPr txBox="1"/>
          <p:nvPr/>
        </p:nvSpPr>
        <p:spPr>
          <a:xfrm>
            <a:off x="4182887" y="4039000"/>
            <a:ext cx="1841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ASSOCIATED-WITH</a:t>
            </a:r>
          </a:p>
        </p:txBody>
      </p:sp>
      <p:sp>
        <p:nvSpPr>
          <p:cNvPr id="164" name="Shape 164"/>
          <p:cNvSpPr/>
          <p:nvPr/>
        </p:nvSpPr>
        <p:spPr>
          <a:xfrm>
            <a:off x="1150637" y="4617100"/>
            <a:ext cx="1440300" cy="401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6D7A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Tissue Damage</a:t>
            </a:r>
          </a:p>
        </p:txBody>
      </p:sp>
      <p:cxnSp>
        <p:nvCxnSpPr>
          <p:cNvPr id="165" name="Shape 165"/>
          <p:cNvCxnSpPr>
            <a:stCxn id="156" idx="2"/>
            <a:endCxn id="164" idx="3"/>
          </p:cNvCxnSpPr>
          <p:nvPr/>
        </p:nvCxnSpPr>
        <p:spPr>
          <a:xfrm flipH="1">
            <a:off x="2590962" y="4446450"/>
            <a:ext cx="885000" cy="371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6" name="Shape 166"/>
          <p:cNvSpPr txBox="1"/>
          <p:nvPr/>
        </p:nvSpPr>
        <p:spPr>
          <a:xfrm>
            <a:off x="2578412" y="4301250"/>
            <a:ext cx="589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IS-A</a:t>
            </a:r>
          </a:p>
        </p:txBody>
      </p:sp>
      <p:cxnSp>
        <p:nvCxnSpPr>
          <p:cNvPr id="167" name="Shape 167"/>
          <p:cNvCxnSpPr>
            <a:stCxn id="153" idx="2"/>
            <a:endCxn id="164" idx="0"/>
          </p:cNvCxnSpPr>
          <p:nvPr/>
        </p:nvCxnSpPr>
        <p:spPr>
          <a:xfrm>
            <a:off x="1393062" y="2783500"/>
            <a:ext cx="477600" cy="1833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8" name="Shape 168"/>
          <p:cNvSpPr txBox="1"/>
          <p:nvPr/>
        </p:nvSpPr>
        <p:spPr>
          <a:xfrm>
            <a:off x="1527212" y="3397362"/>
            <a:ext cx="10512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CAUSES</a:t>
            </a:r>
          </a:p>
        </p:txBody>
      </p:sp>
      <p:sp>
        <p:nvSpPr>
          <p:cNvPr id="169" name="Shape 169"/>
          <p:cNvSpPr/>
          <p:nvPr/>
        </p:nvSpPr>
        <p:spPr>
          <a:xfrm>
            <a:off x="5270212" y="3210700"/>
            <a:ext cx="1841700" cy="401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6D7A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Myocardial Infarction</a:t>
            </a:r>
          </a:p>
        </p:txBody>
      </p:sp>
      <p:cxnSp>
        <p:nvCxnSpPr>
          <p:cNvPr id="170" name="Shape 170"/>
          <p:cNvCxnSpPr>
            <a:stCxn id="152" idx="2"/>
            <a:endCxn id="169" idx="0"/>
          </p:cNvCxnSpPr>
          <p:nvPr/>
        </p:nvCxnSpPr>
        <p:spPr>
          <a:xfrm>
            <a:off x="5628837" y="2783500"/>
            <a:ext cx="562200" cy="4272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1" name="Shape 171"/>
          <p:cNvSpPr txBox="1"/>
          <p:nvPr/>
        </p:nvSpPr>
        <p:spPr>
          <a:xfrm>
            <a:off x="6024587" y="2783500"/>
            <a:ext cx="896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TREATS</a:t>
            </a:r>
          </a:p>
        </p:txBody>
      </p:sp>
      <p:sp>
        <p:nvSpPr>
          <p:cNvPr id="172" name="Shape 172"/>
          <p:cNvSpPr/>
          <p:nvPr/>
        </p:nvSpPr>
        <p:spPr>
          <a:xfrm>
            <a:off x="6802287" y="3921900"/>
            <a:ext cx="1214400" cy="4011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Heart Arrest</a:t>
            </a:r>
          </a:p>
        </p:txBody>
      </p:sp>
      <p:cxnSp>
        <p:nvCxnSpPr>
          <p:cNvPr id="173" name="Shape 173"/>
          <p:cNvCxnSpPr>
            <a:stCxn id="169" idx="2"/>
            <a:endCxn id="172" idx="0"/>
          </p:cNvCxnSpPr>
          <p:nvPr/>
        </p:nvCxnSpPr>
        <p:spPr>
          <a:xfrm>
            <a:off x="6191062" y="3611800"/>
            <a:ext cx="1218300" cy="3102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4" name="Shape 174"/>
          <p:cNvSpPr txBox="1"/>
          <p:nvPr/>
        </p:nvSpPr>
        <p:spPr>
          <a:xfrm>
            <a:off x="6935037" y="3499750"/>
            <a:ext cx="12144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PRECEDES</a:t>
            </a:r>
          </a:p>
        </p:txBody>
      </p:sp>
      <p:cxnSp>
        <p:nvCxnSpPr>
          <p:cNvPr id="175" name="Shape 175"/>
          <p:cNvCxnSpPr>
            <a:stCxn id="172" idx="2"/>
            <a:endCxn id="161" idx="3"/>
          </p:cNvCxnSpPr>
          <p:nvPr/>
        </p:nvCxnSpPr>
        <p:spPr>
          <a:xfrm flipH="1">
            <a:off x="7098387" y="4323000"/>
            <a:ext cx="311100" cy="434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6" name="Shape 176"/>
          <p:cNvSpPr txBox="1"/>
          <p:nvPr/>
        </p:nvSpPr>
        <p:spPr>
          <a:xfrm>
            <a:off x="7223375" y="4431450"/>
            <a:ext cx="12183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CAUSED BY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702325" y="1782525"/>
            <a:ext cx="42618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accent2"/>
                </a:solidFill>
              </a:rPr>
              <a:t>Source: ADVIL		Destination: Heart Arrest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7020575" y="2388800"/>
            <a:ext cx="14211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9900"/>
                </a:solidFill>
              </a:rPr>
              <a:t>Path Length: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